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3"/>
  </p:notesMasterIdLst>
  <p:sldIdLst>
    <p:sldId id="280" r:id="rId3"/>
    <p:sldId id="293" r:id="rId4"/>
    <p:sldId id="282" r:id="rId5"/>
    <p:sldId id="260" r:id="rId6"/>
    <p:sldId id="300" r:id="rId7"/>
    <p:sldId id="265" r:id="rId8"/>
    <p:sldId id="304" r:id="rId9"/>
    <p:sldId id="305" r:id="rId10"/>
    <p:sldId id="306" r:id="rId11"/>
    <p:sldId id="284" r:id="rId12"/>
    <p:sldId id="307" r:id="rId13"/>
    <p:sldId id="262" r:id="rId14"/>
    <p:sldId id="309" r:id="rId15"/>
    <p:sldId id="310" r:id="rId16"/>
    <p:sldId id="308" r:id="rId17"/>
    <p:sldId id="311" r:id="rId18"/>
    <p:sldId id="312" r:id="rId19"/>
    <p:sldId id="313" r:id="rId20"/>
    <p:sldId id="285" r:id="rId21"/>
    <p:sldId id="314" r:id="rId22"/>
    <p:sldId id="321" r:id="rId23"/>
    <p:sldId id="322" r:id="rId24"/>
    <p:sldId id="302" r:id="rId25"/>
    <p:sldId id="315" r:id="rId26"/>
    <p:sldId id="316" r:id="rId27"/>
    <p:sldId id="317" r:id="rId28"/>
    <p:sldId id="318" r:id="rId29"/>
    <p:sldId id="319" r:id="rId30"/>
    <p:sldId id="320" r:id="rId31"/>
    <p:sldId id="292" r:id="rId3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04C8A02-85C0-46CF-A1F6-622D87E06F65}">
          <p14:sldIdLst>
            <p14:sldId id="280"/>
            <p14:sldId id="293"/>
            <p14:sldId id="282"/>
            <p14:sldId id="260"/>
            <p14:sldId id="300"/>
            <p14:sldId id="265"/>
            <p14:sldId id="304"/>
            <p14:sldId id="305"/>
            <p14:sldId id="306"/>
            <p14:sldId id="284"/>
            <p14:sldId id="307"/>
            <p14:sldId id="262"/>
            <p14:sldId id="309"/>
            <p14:sldId id="310"/>
            <p14:sldId id="308"/>
            <p14:sldId id="311"/>
            <p14:sldId id="312"/>
            <p14:sldId id="313"/>
            <p14:sldId id="285"/>
            <p14:sldId id="314"/>
            <p14:sldId id="321"/>
            <p14:sldId id="322"/>
            <p14:sldId id="302"/>
            <p14:sldId id="315"/>
            <p14:sldId id="316"/>
            <p14:sldId id="317"/>
            <p14:sldId id="318"/>
            <p14:sldId id="319"/>
            <p14:sldId id="320"/>
            <p14:sldId id="2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 婷" initials="黄" lastIdx="3" clrIdx="0">
    <p:extLst>
      <p:ext uri="{19B8F6BF-5375-455C-9EA6-DF929625EA0E}">
        <p15:presenceInfo xmlns:p15="http://schemas.microsoft.com/office/powerpoint/2012/main" userId="6fb178cbc23fc8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71"/>
    <p:restoredTop sz="93602"/>
  </p:normalViewPr>
  <p:slideViewPr>
    <p:cSldViewPr snapToGrid="0" snapToObjects="1">
      <p:cViewPr varScale="1">
        <p:scale>
          <a:sx n="68" d="100"/>
          <a:sy n="68" d="100"/>
        </p:scale>
        <p:origin x="1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t>2020/4/24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t>‹#›</a:t>
            </a:fld>
            <a:endParaRPr lang="zh-CN" altLang="en-US"/>
          </a:p>
        </p:txBody>
      </p:sp>
    </p:spTree>
    <p:extLst>
      <p:ext uri="{BB962C8B-B14F-4D97-AF65-F5344CB8AC3E}">
        <p14:creationId xmlns:p14="http://schemas.microsoft.com/office/powerpoint/2010/main" val="9524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220653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10</a:t>
            </a:fld>
            <a:endParaRPr lang="zh-CN" altLang="en-US"/>
          </a:p>
        </p:txBody>
      </p:sp>
    </p:spTree>
    <p:extLst>
      <p:ext uri="{BB962C8B-B14F-4D97-AF65-F5344CB8AC3E}">
        <p14:creationId xmlns:p14="http://schemas.microsoft.com/office/powerpoint/2010/main" val="419998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11</a:t>
            </a:fld>
            <a:endParaRPr lang="zh-CN" altLang="en-US"/>
          </a:p>
        </p:txBody>
      </p:sp>
    </p:spTree>
    <p:extLst>
      <p:ext uri="{BB962C8B-B14F-4D97-AF65-F5344CB8AC3E}">
        <p14:creationId xmlns:p14="http://schemas.microsoft.com/office/powerpoint/2010/main" val="372685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12</a:t>
            </a:fld>
            <a:endParaRPr lang="zh-CN" altLang="en-US"/>
          </a:p>
        </p:txBody>
      </p:sp>
    </p:spTree>
    <p:extLst>
      <p:ext uri="{BB962C8B-B14F-4D97-AF65-F5344CB8AC3E}">
        <p14:creationId xmlns:p14="http://schemas.microsoft.com/office/powerpoint/2010/main" val="2051234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13</a:t>
            </a:fld>
            <a:endParaRPr lang="zh-CN" altLang="en-US"/>
          </a:p>
        </p:txBody>
      </p:sp>
    </p:spTree>
    <p:extLst>
      <p:ext uri="{BB962C8B-B14F-4D97-AF65-F5344CB8AC3E}">
        <p14:creationId xmlns:p14="http://schemas.microsoft.com/office/powerpoint/2010/main" val="3850432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14</a:t>
            </a:fld>
            <a:endParaRPr lang="zh-CN" altLang="en-US"/>
          </a:p>
        </p:txBody>
      </p:sp>
    </p:spTree>
    <p:extLst>
      <p:ext uri="{BB962C8B-B14F-4D97-AF65-F5344CB8AC3E}">
        <p14:creationId xmlns:p14="http://schemas.microsoft.com/office/powerpoint/2010/main" val="2619318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15</a:t>
            </a:fld>
            <a:endParaRPr lang="zh-CN" altLang="en-US"/>
          </a:p>
        </p:txBody>
      </p:sp>
    </p:spTree>
    <p:extLst>
      <p:ext uri="{BB962C8B-B14F-4D97-AF65-F5344CB8AC3E}">
        <p14:creationId xmlns:p14="http://schemas.microsoft.com/office/powerpoint/2010/main" val="392840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16</a:t>
            </a:fld>
            <a:endParaRPr lang="zh-CN" altLang="en-US"/>
          </a:p>
        </p:txBody>
      </p:sp>
    </p:spTree>
    <p:extLst>
      <p:ext uri="{BB962C8B-B14F-4D97-AF65-F5344CB8AC3E}">
        <p14:creationId xmlns:p14="http://schemas.microsoft.com/office/powerpoint/2010/main" val="4119660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17</a:t>
            </a:fld>
            <a:endParaRPr lang="zh-CN" altLang="en-US"/>
          </a:p>
        </p:txBody>
      </p:sp>
    </p:spTree>
    <p:extLst>
      <p:ext uri="{BB962C8B-B14F-4D97-AF65-F5344CB8AC3E}">
        <p14:creationId xmlns:p14="http://schemas.microsoft.com/office/powerpoint/2010/main" val="1485634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18</a:t>
            </a:fld>
            <a:endParaRPr lang="zh-CN" altLang="en-US"/>
          </a:p>
        </p:txBody>
      </p:sp>
    </p:spTree>
    <p:extLst>
      <p:ext uri="{BB962C8B-B14F-4D97-AF65-F5344CB8AC3E}">
        <p14:creationId xmlns:p14="http://schemas.microsoft.com/office/powerpoint/2010/main" val="336379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19</a:t>
            </a:fld>
            <a:endParaRPr lang="zh-CN" altLang="en-US"/>
          </a:p>
        </p:txBody>
      </p:sp>
    </p:spTree>
    <p:extLst>
      <p:ext uri="{BB962C8B-B14F-4D97-AF65-F5344CB8AC3E}">
        <p14:creationId xmlns:p14="http://schemas.microsoft.com/office/powerpoint/2010/main" val="3414936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204089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20</a:t>
            </a:fld>
            <a:endParaRPr lang="zh-CN" altLang="en-US"/>
          </a:p>
        </p:txBody>
      </p:sp>
    </p:spTree>
    <p:extLst>
      <p:ext uri="{BB962C8B-B14F-4D97-AF65-F5344CB8AC3E}">
        <p14:creationId xmlns:p14="http://schemas.microsoft.com/office/powerpoint/2010/main" val="199710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21</a:t>
            </a:fld>
            <a:endParaRPr lang="zh-CN" altLang="en-US"/>
          </a:p>
        </p:txBody>
      </p:sp>
    </p:spTree>
    <p:extLst>
      <p:ext uri="{BB962C8B-B14F-4D97-AF65-F5344CB8AC3E}">
        <p14:creationId xmlns:p14="http://schemas.microsoft.com/office/powerpoint/2010/main" val="165951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22</a:t>
            </a:fld>
            <a:endParaRPr lang="zh-CN" altLang="en-US"/>
          </a:p>
        </p:txBody>
      </p:sp>
    </p:spTree>
    <p:extLst>
      <p:ext uri="{BB962C8B-B14F-4D97-AF65-F5344CB8AC3E}">
        <p14:creationId xmlns:p14="http://schemas.microsoft.com/office/powerpoint/2010/main" val="374991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23</a:t>
            </a:fld>
            <a:endParaRPr lang="zh-CN" altLang="en-US"/>
          </a:p>
        </p:txBody>
      </p:sp>
    </p:spTree>
    <p:extLst>
      <p:ext uri="{BB962C8B-B14F-4D97-AF65-F5344CB8AC3E}">
        <p14:creationId xmlns:p14="http://schemas.microsoft.com/office/powerpoint/2010/main" val="3320057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24</a:t>
            </a:fld>
            <a:endParaRPr lang="zh-CN" altLang="en-US"/>
          </a:p>
        </p:txBody>
      </p:sp>
    </p:spTree>
    <p:extLst>
      <p:ext uri="{BB962C8B-B14F-4D97-AF65-F5344CB8AC3E}">
        <p14:creationId xmlns:p14="http://schemas.microsoft.com/office/powerpoint/2010/main" val="3106003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25</a:t>
            </a:fld>
            <a:endParaRPr lang="zh-CN" altLang="en-US"/>
          </a:p>
        </p:txBody>
      </p:sp>
    </p:spTree>
    <p:extLst>
      <p:ext uri="{BB962C8B-B14F-4D97-AF65-F5344CB8AC3E}">
        <p14:creationId xmlns:p14="http://schemas.microsoft.com/office/powerpoint/2010/main" val="592374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26</a:t>
            </a:fld>
            <a:endParaRPr lang="zh-CN" altLang="en-US"/>
          </a:p>
        </p:txBody>
      </p:sp>
    </p:spTree>
    <p:extLst>
      <p:ext uri="{BB962C8B-B14F-4D97-AF65-F5344CB8AC3E}">
        <p14:creationId xmlns:p14="http://schemas.microsoft.com/office/powerpoint/2010/main" val="190621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27</a:t>
            </a:fld>
            <a:endParaRPr lang="zh-CN" altLang="en-US"/>
          </a:p>
        </p:txBody>
      </p:sp>
    </p:spTree>
    <p:extLst>
      <p:ext uri="{BB962C8B-B14F-4D97-AF65-F5344CB8AC3E}">
        <p14:creationId xmlns:p14="http://schemas.microsoft.com/office/powerpoint/2010/main" val="1470679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28</a:t>
            </a:fld>
            <a:endParaRPr lang="zh-CN" altLang="en-US"/>
          </a:p>
        </p:txBody>
      </p:sp>
    </p:spTree>
    <p:extLst>
      <p:ext uri="{BB962C8B-B14F-4D97-AF65-F5344CB8AC3E}">
        <p14:creationId xmlns:p14="http://schemas.microsoft.com/office/powerpoint/2010/main" val="743079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29</a:t>
            </a:fld>
            <a:endParaRPr lang="zh-CN" altLang="en-US"/>
          </a:p>
        </p:txBody>
      </p:sp>
    </p:spTree>
    <p:extLst>
      <p:ext uri="{BB962C8B-B14F-4D97-AF65-F5344CB8AC3E}">
        <p14:creationId xmlns:p14="http://schemas.microsoft.com/office/powerpoint/2010/main" val="5183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2636560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30</a:t>
            </a:fld>
            <a:endParaRPr lang="zh-CN" altLang="en-US"/>
          </a:p>
        </p:txBody>
      </p:sp>
    </p:spTree>
    <p:extLst>
      <p:ext uri="{BB962C8B-B14F-4D97-AF65-F5344CB8AC3E}">
        <p14:creationId xmlns:p14="http://schemas.microsoft.com/office/powerpoint/2010/main" val="209842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a:t>
            </a:fld>
            <a:endParaRPr lang="zh-CN" altLang="en-US"/>
          </a:p>
        </p:txBody>
      </p:sp>
    </p:spTree>
    <p:extLst>
      <p:ext uri="{BB962C8B-B14F-4D97-AF65-F5344CB8AC3E}">
        <p14:creationId xmlns:p14="http://schemas.microsoft.com/office/powerpoint/2010/main" val="252041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2519443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435DCA-F7DA-4348-A7B2-EBF7E58CC170}" type="slidenum">
              <a:rPr lang="zh-CN" altLang="en-US" smtClean="0"/>
              <a:t>6</a:t>
            </a:fld>
            <a:endParaRPr lang="zh-CN" altLang="en-US"/>
          </a:p>
        </p:txBody>
      </p:sp>
    </p:spTree>
    <p:extLst>
      <p:ext uri="{BB962C8B-B14F-4D97-AF65-F5344CB8AC3E}">
        <p14:creationId xmlns:p14="http://schemas.microsoft.com/office/powerpoint/2010/main" val="33192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435DCA-F7DA-4348-A7B2-EBF7E58CC170}" type="slidenum">
              <a:rPr lang="zh-CN" altLang="en-US" smtClean="0"/>
              <a:t>7</a:t>
            </a:fld>
            <a:endParaRPr lang="zh-CN" altLang="en-US"/>
          </a:p>
        </p:txBody>
      </p:sp>
    </p:spTree>
    <p:extLst>
      <p:ext uri="{BB962C8B-B14F-4D97-AF65-F5344CB8AC3E}">
        <p14:creationId xmlns:p14="http://schemas.microsoft.com/office/powerpoint/2010/main" val="380155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435DCA-F7DA-4348-A7B2-EBF7E58CC170}" type="slidenum">
              <a:rPr lang="zh-CN" altLang="en-US" smtClean="0"/>
              <a:t>8</a:t>
            </a:fld>
            <a:endParaRPr lang="zh-CN" altLang="en-US"/>
          </a:p>
        </p:txBody>
      </p:sp>
    </p:spTree>
    <p:extLst>
      <p:ext uri="{BB962C8B-B14F-4D97-AF65-F5344CB8AC3E}">
        <p14:creationId xmlns:p14="http://schemas.microsoft.com/office/powerpoint/2010/main" val="247680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9</a:t>
            </a:fld>
            <a:endParaRPr lang="zh-CN" altLang="en-US"/>
          </a:p>
        </p:txBody>
      </p:sp>
    </p:spTree>
    <p:extLst>
      <p:ext uri="{BB962C8B-B14F-4D97-AF65-F5344CB8AC3E}">
        <p14:creationId xmlns:p14="http://schemas.microsoft.com/office/powerpoint/2010/main" val="2932072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15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702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21898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58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53792" y="2664661"/>
            <a:ext cx="11146606" cy="937764"/>
          </a:xfrm>
        </p:spPr>
        <p:txBody>
          <a:bodyPr/>
          <a:lstStyle/>
          <a:p>
            <a:r>
              <a:rPr lang="zh-CN" altLang="en-US" dirty="0">
                <a:latin typeface="Segoe UI"/>
                <a:ea typeface="微软雅黑"/>
              </a:rPr>
              <a:t>中期考核算法答辩</a:t>
            </a:r>
            <a:endParaRPr lang="en-US" altLang="zh-CN" dirty="0">
              <a:latin typeface="Segoe UI"/>
              <a:ea typeface="微软雅黑"/>
            </a:endParaRPr>
          </a:p>
        </p:txBody>
      </p:sp>
      <p:sp>
        <p:nvSpPr>
          <p:cNvPr id="6" name="文本占位符 5"/>
          <p:cNvSpPr>
            <a:spLocks noGrp="1"/>
          </p:cNvSpPr>
          <p:nvPr>
            <p:ph type="body" sz="quarter" idx="14"/>
          </p:nvPr>
        </p:nvSpPr>
        <p:spPr/>
        <p:txBody>
          <a:bodyPr/>
          <a:lstStyle/>
          <a:p>
            <a:r>
              <a:rPr lang="en-US" altLang="zh-CN" dirty="0">
                <a:solidFill>
                  <a:srgbClr val="000000"/>
                </a:solidFill>
                <a:latin typeface="Segoe UI"/>
                <a:ea typeface="微软雅黑"/>
              </a:rPr>
              <a:t>QG</a:t>
            </a:r>
            <a:r>
              <a:rPr lang="zh-CN" altLang="en-US" dirty="0">
                <a:solidFill>
                  <a:srgbClr val="000000"/>
                </a:solidFill>
                <a:latin typeface="Segoe UI"/>
                <a:ea typeface="微软雅黑"/>
              </a:rPr>
              <a:t>工作室 </a:t>
            </a:r>
            <a:r>
              <a:rPr lang="en-US" altLang="zh-CN" dirty="0">
                <a:solidFill>
                  <a:srgbClr val="000000"/>
                </a:solidFill>
                <a:latin typeface="Segoe UI"/>
                <a:ea typeface="微软雅黑"/>
              </a:rPr>
              <a:t>- </a:t>
            </a:r>
            <a:r>
              <a:rPr lang="zh-CN" altLang="en-US" dirty="0">
                <a:solidFill>
                  <a:srgbClr val="000000"/>
                </a:solidFill>
                <a:latin typeface="Segoe UI"/>
                <a:ea typeface="微软雅黑"/>
              </a:rPr>
              <a:t>数据挖掘</a:t>
            </a:r>
          </a:p>
        </p:txBody>
      </p:sp>
      <p:sp>
        <p:nvSpPr>
          <p:cNvPr id="12" name="文本占位符 11">
            <a:extLst>
              <a:ext uri="{FF2B5EF4-FFF2-40B4-BE49-F238E27FC236}">
                <a16:creationId xmlns:a16="http://schemas.microsoft.com/office/drawing/2014/main" id="{73C9DE71-25E9-4A0A-A5CA-7CC6F639C6CC}"/>
              </a:ext>
            </a:extLst>
          </p:cNvPr>
          <p:cNvSpPr>
            <a:spLocks noGrp="1"/>
          </p:cNvSpPr>
          <p:nvPr>
            <p:ph type="body" sz="quarter" idx="13"/>
          </p:nvPr>
        </p:nvSpPr>
        <p:spPr>
          <a:xfrm>
            <a:off x="7898680" y="5505922"/>
            <a:ext cx="5881540" cy="508364"/>
          </a:xfrm>
        </p:spPr>
        <p:txBody>
          <a:bodyPr/>
          <a:lstStyle/>
          <a:p>
            <a:pPr algn="l"/>
            <a:r>
              <a:rPr lang="zh-CN" altLang="en-US" dirty="0"/>
              <a:t>答辩人：谭湘霖</a:t>
            </a:r>
            <a:endParaRPr lang="en-US" altLang="zh-CN" dirty="0"/>
          </a:p>
          <a:p>
            <a:pPr algn="l"/>
            <a:r>
              <a:rPr lang="zh-CN" altLang="en-US" dirty="0"/>
              <a:t>日期：</a:t>
            </a:r>
            <a:r>
              <a:rPr lang="en-US" altLang="zh-CN" dirty="0"/>
              <a:t>2020.04.24</a:t>
            </a:r>
            <a:endParaRPr lang="zh-CN" altLang="en-US" dirty="0"/>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QG</a:t>
            </a:r>
            <a:r>
              <a:rPr lang="zh-CN" altLang="en-US" dirty="0">
                <a:solidFill>
                  <a:srgbClr val="000000"/>
                </a:solidFill>
                <a:latin typeface="Segoe UI"/>
                <a:ea typeface="微软雅黑"/>
              </a:rPr>
              <a:t>工作室 </a:t>
            </a:r>
            <a:r>
              <a:rPr lang="en-US" altLang="zh-CN" dirty="0">
                <a:solidFill>
                  <a:srgbClr val="000000"/>
                </a:solidFill>
                <a:latin typeface="Segoe UI"/>
                <a:ea typeface="微软雅黑"/>
              </a:rPr>
              <a:t>- </a:t>
            </a:r>
            <a:r>
              <a:rPr lang="zh-CN" altLang="en-US" dirty="0">
                <a:solidFill>
                  <a:srgbClr val="000000"/>
                </a:solidFill>
                <a:latin typeface="Segoe UI"/>
                <a:ea typeface="微软雅黑"/>
              </a:rPr>
              <a:t>数据挖掘</a:t>
            </a:r>
          </a:p>
        </p:txBody>
      </p:sp>
      <p:sp>
        <p:nvSpPr>
          <p:cNvPr id="3" name="文本占位符 2"/>
          <p:cNvSpPr>
            <a:spLocks noGrp="1"/>
          </p:cNvSpPr>
          <p:nvPr>
            <p:ph type="body" sz="quarter" idx="11"/>
          </p:nvPr>
        </p:nvSpPr>
        <p:spPr>
          <a:xfrm>
            <a:off x="2326104" y="2051385"/>
            <a:ext cx="7539792" cy="1074822"/>
          </a:xfrm>
        </p:spPr>
        <p:txBody>
          <a:bodyPr/>
          <a:lstStyle/>
          <a:p>
            <a:r>
              <a:rPr lang="en-US" altLang="zh-CN" dirty="0">
                <a:solidFill>
                  <a:srgbClr val="000000"/>
                </a:solidFill>
                <a:latin typeface="Segoe UI"/>
                <a:ea typeface="微软雅黑" charset="0"/>
              </a:rPr>
              <a:t>K-means</a:t>
            </a:r>
          </a:p>
          <a:p>
            <a:r>
              <a:rPr lang="zh-CN" altLang="en-US" dirty="0">
                <a:solidFill>
                  <a:srgbClr val="000000"/>
                </a:solidFill>
                <a:latin typeface="Segoe UI"/>
                <a:ea typeface="微软雅黑" charset="0"/>
              </a:rPr>
              <a:t>算法</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85903153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14">
            <a:extLst>
              <a:ext uri="{FF2B5EF4-FFF2-40B4-BE49-F238E27FC236}">
                <a16:creationId xmlns:a16="http://schemas.microsoft.com/office/drawing/2014/main" id="{2716D0AC-EB9D-49C1-90B7-2C683D535DE3}"/>
              </a:ext>
            </a:extLst>
          </p:cNvPr>
          <p:cNvGrpSpPr/>
          <p:nvPr/>
        </p:nvGrpSpPr>
        <p:grpSpPr>
          <a:xfrm>
            <a:off x="461337" y="2280031"/>
            <a:ext cx="2700963" cy="958059"/>
            <a:chOff x="873489" y="1000203"/>
            <a:chExt cx="4274432" cy="1773834"/>
          </a:xfrm>
        </p:grpSpPr>
        <p:sp>
          <p:nvSpPr>
            <p:cNvPr id="29" name="矩形 28">
              <a:extLst>
                <a:ext uri="{FF2B5EF4-FFF2-40B4-BE49-F238E27FC236}">
                  <a16:creationId xmlns:a16="http://schemas.microsoft.com/office/drawing/2014/main" id="{C19A3615-5A16-43CE-9C57-11FFF5172BA5}"/>
                </a:ext>
              </a:extLst>
            </p:cNvPr>
            <p:cNvSpPr/>
            <p:nvPr/>
          </p:nvSpPr>
          <p:spPr>
            <a:xfrm>
              <a:off x="873489" y="1901972"/>
              <a:ext cx="4199466" cy="872065"/>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kern="0" dirty="0">
                  <a:latin typeface="Segoe UI"/>
                  <a:ea typeface="微软雅黑"/>
                </a:rPr>
                <a:t>为什么要使用</a:t>
              </a:r>
              <a:r>
                <a:rPr lang="en-US" altLang="zh-CN" kern="0" dirty="0">
                  <a:latin typeface="Segoe UI"/>
                  <a:ea typeface="微软雅黑"/>
                </a:rPr>
                <a:t>K-means</a:t>
              </a:r>
              <a:r>
                <a:rPr lang="zh-CN" altLang="en-US" kern="0" dirty="0">
                  <a:latin typeface="Segoe UI"/>
                  <a:ea typeface="微软雅黑"/>
                </a:rPr>
                <a:t>？</a:t>
              </a:r>
            </a:p>
          </p:txBody>
        </p:sp>
        <p:sp>
          <p:nvSpPr>
            <p:cNvPr id="30" name="椭圆 29">
              <a:extLst>
                <a:ext uri="{FF2B5EF4-FFF2-40B4-BE49-F238E27FC236}">
                  <a16:creationId xmlns:a16="http://schemas.microsoft.com/office/drawing/2014/main" id="{1715FB41-F313-424C-AFD2-CF87FF14FCED}"/>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a:extLst>
                <a:ext uri="{FF2B5EF4-FFF2-40B4-BE49-F238E27FC236}">
                  <a16:creationId xmlns:a16="http://schemas.microsoft.com/office/drawing/2014/main" id="{396B0385-A077-48B7-918E-A8A65BBF8670}"/>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2" name="椭圆 31">
              <a:extLst>
                <a:ext uri="{FF2B5EF4-FFF2-40B4-BE49-F238E27FC236}">
                  <a16:creationId xmlns:a16="http://schemas.microsoft.com/office/drawing/2014/main" id="{E45C7AC3-FA07-4860-AFE9-42273754165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3" name="椭圆 32">
              <a:extLst>
                <a:ext uri="{FF2B5EF4-FFF2-40B4-BE49-F238E27FC236}">
                  <a16:creationId xmlns:a16="http://schemas.microsoft.com/office/drawing/2014/main" id="{24F834EA-BDB2-4D4F-88EA-3832FF28643A}"/>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34" name="组合 14">
            <a:extLst>
              <a:ext uri="{FF2B5EF4-FFF2-40B4-BE49-F238E27FC236}">
                <a16:creationId xmlns:a16="http://schemas.microsoft.com/office/drawing/2014/main" id="{EABC4A35-1B53-48B5-913F-D78A511D5E8B}"/>
              </a:ext>
            </a:extLst>
          </p:cNvPr>
          <p:cNvGrpSpPr/>
          <p:nvPr/>
        </p:nvGrpSpPr>
        <p:grpSpPr>
          <a:xfrm>
            <a:off x="431679" y="440521"/>
            <a:ext cx="2300757" cy="516461"/>
            <a:chOff x="888096" y="988047"/>
            <a:chExt cx="4259825" cy="956222"/>
          </a:xfrm>
        </p:grpSpPr>
        <p:sp>
          <p:nvSpPr>
            <p:cNvPr id="36" name="矩形 35">
              <a:extLst>
                <a:ext uri="{FF2B5EF4-FFF2-40B4-BE49-F238E27FC236}">
                  <a16:creationId xmlns:a16="http://schemas.microsoft.com/office/drawing/2014/main" id="{4B88471A-F4B6-4768-BF24-87065E6DC8AD}"/>
                </a:ext>
              </a:extLst>
            </p:cNvPr>
            <p:cNvSpPr/>
            <p:nvPr/>
          </p:nvSpPr>
          <p:spPr>
            <a:xfrm>
              <a:off x="911227" y="988047"/>
              <a:ext cx="4199466"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altLang="zh-CN" kern="0" dirty="0">
                  <a:latin typeface="Segoe UI"/>
                  <a:ea typeface="微软雅黑"/>
                </a:rPr>
                <a:t>K-means</a:t>
              </a:r>
              <a:r>
                <a:rPr lang="zh-CN" altLang="en-US" kern="0" dirty="0">
                  <a:latin typeface="Segoe UI"/>
                  <a:ea typeface="微软雅黑"/>
                </a:rPr>
                <a:t>简介</a:t>
              </a:r>
            </a:p>
          </p:txBody>
        </p:sp>
        <p:sp>
          <p:nvSpPr>
            <p:cNvPr id="37" name="椭圆 36">
              <a:extLst>
                <a:ext uri="{FF2B5EF4-FFF2-40B4-BE49-F238E27FC236}">
                  <a16:creationId xmlns:a16="http://schemas.microsoft.com/office/drawing/2014/main" id="{5E19FEBC-8C03-4401-A055-EC8022874398}"/>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8" name="椭圆 37">
              <a:extLst>
                <a:ext uri="{FF2B5EF4-FFF2-40B4-BE49-F238E27FC236}">
                  <a16:creationId xmlns:a16="http://schemas.microsoft.com/office/drawing/2014/main" id="{B1F3D122-99B5-4EF3-AEA9-8222D904309C}"/>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9" name="椭圆 38">
              <a:extLst>
                <a:ext uri="{FF2B5EF4-FFF2-40B4-BE49-F238E27FC236}">
                  <a16:creationId xmlns:a16="http://schemas.microsoft.com/office/drawing/2014/main" id="{A7C2858A-ABAF-4E1D-857C-E4FBB1A25CB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0" name="椭圆 39">
              <a:extLst>
                <a:ext uri="{FF2B5EF4-FFF2-40B4-BE49-F238E27FC236}">
                  <a16:creationId xmlns:a16="http://schemas.microsoft.com/office/drawing/2014/main" id="{B39211A6-95A4-4204-998F-FDA4506D1752}"/>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4" name="文本框 3">
            <a:extLst>
              <a:ext uri="{FF2B5EF4-FFF2-40B4-BE49-F238E27FC236}">
                <a16:creationId xmlns:a16="http://schemas.microsoft.com/office/drawing/2014/main" id="{C8F6DA45-F310-45F9-86DD-09AA3F70D003}"/>
              </a:ext>
            </a:extLst>
          </p:cNvPr>
          <p:cNvSpPr txBox="1"/>
          <p:nvPr/>
        </p:nvSpPr>
        <p:spPr>
          <a:xfrm>
            <a:off x="586827" y="1138087"/>
            <a:ext cx="10566947" cy="1497654"/>
          </a:xfrm>
          <a:prstGeom prst="rect">
            <a:avLst/>
          </a:prstGeom>
          <a:noFill/>
        </p:spPr>
        <p:txBody>
          <a:bodyPr wrap="square" rtlCol="0">
            <a:spAutoFit/>
          </a:bodyPr>
          <a:lstStyle/>
          <a:p>
            <a:pPr>
              <a:lnSpc>
                <a:spcPct val="130000"/>
              </a:lnSpc>
              <a:spcBef>
                <a:spcPts val="600"/>
              </a:spcBef>
            </a:pPr>
            <a:r>
              <a:rPr lang="zh-CN" altLang="en-US" dirty="0"/>
              <a:t>也称为</a:t>
            </a:r>
            <a:r>
              <a:rPr lang="en-US" altLang="zh-CN" dirty="0"/>
              <a:t>K-</a:t>
            </a:r>
            <a:r>
              <a:rPr lang="zh-CN" altLang="en-US" dirty="0"/>
              <a:t>平均或者</a:t>
            </a:r>
            <a:r>
              <a:rPr lang="en-US" altLang="zh-CN" dirty="0"/>
              <a:t>K-</a:t>
            </a:r>
            <a:r>
              <a:rPr lang="zh-CN" altLang="en-US" dirty="0"/>
              <a:t>均值算法，是基础的聚类算法之一，该算法采用距离作为相似性的评价指标，即认为两个对象的距离越近，其相似度就越大，和</a:t>
            </a:r>
            <a:r>
              <a:rPr lang="en-US" altLang="zh-CN" dirty="0"/>
              <a:t>KNN</a:t>
            </a:r>
            <a:r>
              <a:rPr lang="zh-CN" altLang="en-US" dirty="0"/>
              <a:t>算法类似，它也是一种无监督学习算法，该算法会选取</a:t>
            </a:r>
            <a:r>
              <a:rPr lang="en-US" altLang="zh-CN" dirty="0"/>
              <a:t>K</a:t>
            </a:r>
            <a:r>
              <a:rPr lang="zh-CN" altLang="en-US" dirty="0"/>
              <a:t>个初始聚类中心点随后不断测算欧式距离进行迭代并最终收敛于一个每个簇对应的中心点，同时样本也分类、聚类完毕</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FC930B01-2995-4BD6-A9E8-F4B82D500377}"/>
              </a:ext>
            </a:extLst>
          </p:cNvPr>
          <p:cNvSpPr txBox="1"/>
          <p:nvPr/>
        </p:nvSpPr>
        <p:spPr>
          <a:xfrm>
            <a:off x="586827" y="3326953"/>
            <a:ext cx="8371687" cy="854401"/>
          </a:xfrm>
          <a:prstGeom prst="rect">
            <a:avLst/>
          </a:prstGeom>
          <a:noFill/>
        </p:spPr>
        <p:txBody>
          <a:bodyPr wrap="square" rtlCol="0">
            <a:spAutoFit/>
          </a:bodyPr>
          <a:lstStyle/>
          <a:p>
            <a:pPr>
              <a:lnSpc>
                <a:spcPct val="130000"/>
              </a:lnSpc>
              <a:spcBef>
                <a:spcPts val="600"/>
              </a:spcBef>
            </a:pPr>
            <a:r>
              <a:rPr lang="en-US" altLang="zh-CN" b="1" dirty="0">
                <a:sym typeface="+mn-lt"/>
              </a:rPr>
              <a:t>1</a:t>
            </a:r>
            <a:r>
              <a:rPr lang="zh-CN" altLang="en-US" b="1" dirty="0">
                <a:sym typeface="+mn-lt"/>
              </a:rPr>
              <a:t>）原理简单</a:t>
            </a:r>
            <a:r>
              <a:rPr lang="zh-CN" altLang="en-US" dirty="0">
                <a:sym typeface="+mn-lt"/>
              </a:rPr>
              <a:t>，</a:t>
            </a:r>
            <a:r>
              <a:rPr lang="zh-CN" altLang="en-US" b="1" dirty="0"/>
              <a:t>易于理解，易于实现</a:t>
            </a:r>
            <a:endParaRPr lang="en-US" altLang="zh-CN" b="1" dirty="0"/>
          </a:p>
          <a:p>
            <a:pPr>
              <a:lnSpc>
                <a:spcPct val="130000"/>
              </a:lnSpc>
              <a:spcBef>
                <a:spcPts val="600"/>
              </a:spcBef>
            </a:pPr>
            <a:r>
              <a:rPr lang="en-US" altLang="zh-CN" b="1" dirty="0"/>
              <a:t>2</a:t>
            </a:r>
            <a:r>
              <a:rPr lang="zh-CN" altLang="en-US" b="1" dirty="0"/>
              <a:t>）</a:t>
            </a:r>
            <a:r>
              <a:rPr lang="zh-CN" altLang="en-US" dirty="0"/>
              <a:t>当聚类密集时，类与类之间区别明显，效果好</a:t>
            </a:r>
            <a:endParaRPr lang="en-US" altLang="zh-CN" b="1" dirty="0">
              <a:sym typeface="+mn-lt"/>
            </a:endParaRPr>
          </a:p>
        </p:txBody>
      </p:sp>
      <p:grpSp>
        <p:nvGrpSpPr>
          <p:cNvPr id="47" name="组合 14">
            <a:extLst>
              <a:ext uri="{FF2B5EF4-FFF2-40B4-BE49-F238E27FC236}">
                <a16:creationId xmlns:a16="http://schemas.microsoft.com/office/drawing/2014/main" id="{3CB7F65F-398E-4852-B8C5-7208E61E1733}"/>
              </a:ext>
            </a:extLst>
          </p:cNvPr>
          <p:cNvGrpSpPr/>
          <p:nvPr/>
        </p:nvGrpSpPr>
        <p:grpSpPr>
          <a:xfrm>
            <a:off x="451123" y="4524706"/>
            <a:ext cx="2710400" cy="509896"/>
            <a:chOff x="888096" y="1000203"/>
            <a:chExt cx="4259825" cy="944066"/>
          </a:xfrm>
        </p:grpSpPr>
        <p:sp>
          <p:nvSpPr>
            <p:cNvPr id="48" name="矩形 47">
              <a:extLst>
                <a:ext uri="{FF2B5EF4-FFF2-40B4-BE49-F238E27FC236}">
                  <a16:creationId xmlns:a16="http://schemas.microsoft.com/office/drawing/2014/main" id="{697759E4-EEC3-4E58-B82D-E98CB987E28F}"/>
                </a:ext>
              </a:extLst>
            </p:cNvPr>
            <p:cNvSpPr/>
            <p:nvPr/>
          </p:nvSpPr>
          <p:spPr>
            <a:xfrm>
              <a:off x="917663" y="1020300"/>
              <a:ext cx="4199466"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r>
                <a:rPr lang="zh-CN" altLang="en-US" kern="0" dirty="0">
                  <a:latin typeface="Segoe UI"/>
                  <a:ea typeface="微软雅黑"/>
                </a:rPr>
                <a:t>    该算法的缺点？</a:t>
              </a:r>
            </a:p>
          </p:txBody>
        </p:sp>
        <p:sp>
          <p:nvSpPr>
            <p:cNvPr id="49" name="椭圆 48">
              <a:extLst>
                <a:ext uri="{FF2B5EF4-FFF2-40B4-BE49-F238E27FC236}">
                  <a16:creationId xmlns:a16="http://schemas.microsoft.com/office/drawing/2014/main" id="{87BE6F3F-FA30-49A2-B976-575DDA1789AE}"/>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0" name="椭圆 49">
              <a:extLst>
                <a:ext uri="{FF2B5EF4-FFF2-40B4-BE49-F238E27FC236}">
                  <a16:creationId xmlns:a16="http://schemas.microsoft.com/office/drawing/2014/main" id="{844F35BC-5F44-4AC2-AFB6-1E68B8EE484F}"/>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1" name="椭圆 50">
              <a:extLst>
                <a:ext uri="{FF2B5EF4-FFF2-40B4-BE49-F238E27FC236}">
                  <a16:creationId xmlns:a16="http://schemas.microsoft.com/office/drawing/2014/main" id="{B4CD8667-748F-44F2-BCE0-DE9D6069BF8F}"/>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2" name="椭圆 51">
              <a:extLst>
                <a:ext uri="{FF2B5EF4-FFF2-40B4-BE49-F238E27FC236}">
                  <a16:creationId xmlns:a16="http://schemas.microsoft.com/office/drawing/2014/main" id="{300C7514-21D9-416E-90F1-4519CAB3AA59}"/>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grpSp>
      <p:sp>
        <p:nvSpPr>
          <p:cNvPr id="53" name="矩形 52">
            <a:extLst>
              <a:ext uri="{FF2B5EF4-FFF2-40B4-BE49-F238E27FC236}">
                <a16:creationId xmlns:a16="http://schemas.microsoft.com/office/drawing/2014/main" id="{36622FDF-9B45-460C-B8A4-4E1145F384B0}"/>
              </a:ext>
            </a:extLst>
          </p:cNvPr>
          <p:cNvSpPr/>
          <p:nvPr/>
        </p:nvSpPr>
        <p:spPr>
          <a:xfrm>
            <a:off x="586827" y="5303956"/>
            <a:ext cx="10580319" cy="417358"/>
          </a:xfrm>
          <a:prstGeom prst="rect">
            <a:avLst/>
          </a:prstGeom>
        </p:spPr>
        <p:txBody>
          <a:bodyPr wrap="square">
            <a:spAutoFit/>
          </a:bodyPr>
          <a:lstStyle/>
          <a:p>
            <a:pPr>
              <a:lnSpc>
                <a:spcPct val="130000"/>
              </a:lnSpc>
            </a:pPr>
            <a:r>
              <a:rPr lang="en-US" altLang="zh-CN" dirty="0"/>
              <a:t>1</a:t>
            </a:r>
            <a:r>
              <a:rPr lang="zh-CN" altLang="en-US" dirty="0"/>
              <a:t>）</a:t>
            </a:r>
            <a:r>
              <a:rPr lang="en-US" altLang="zh-CN" dirty="0"/>
              <a:t>K</a:t>
            </a:r>
            <a:r>
              <a:rPr lang="zh-CN" altLang="en-US" dirty="0"/>
              <a:t>是事先给定的，</a:t>
            </a:r>
            <a:r>
              <a:rPr lang="en-US" altLang="zh-CN" dirty="0"/>
              <a:t>K</a:t>
            </a:r>
            <a:r>
              <a:rPr lang="zh-CN" altLang="en-US" dirty="0"/>
              <a:t>值选定难确定，对孤立点、噪声敏感</a:t>
            </a:r>
            <a:endParaRPr lang="en-US" altLang="zh-CN" dirty="0"/>
          </a:p>
        </p:txBody>
      </p:sp>
      <p:sp>
        <p:nvSpPr>
          <p:cNvPr id="54" name="文本框 53">
            <a:extLst>
              <a:ext uri="{FF2B5EF4-FFF2-40B4-BE49-F238E27FC236}">
                <a16:creationId xmlns:a16="http://schemas.microsoft.com/office/drawing/2014/main" id="{F0F237E0-337A-49C9-B5AB-D47374219BA8}"/>
              </a:ext>
            </a:extLst>
          </p:cNvPr>
          <p:cNvSpPr txBox="1"/>
          <p:nvPr/>
        </p:nvSpPr>
        <p:spPr>
          <a:xfrm>
            <a:off x="586826" y="5899040"/>
            <a:ext cx="10216291" cy="417358"/>
          </a:xfrm>
          <a:prstGeom prst="rect">
            <a:avLst/>
          </a:prstGeom>
          <a:noFill/>
        </p:spPr>
        <p:txBody>
          <a:bodyPr wrap="square" rtlCol="0">
            <a:spAutoFit/>
          </a:bodyPr>
          <a:lstStyle/>
          <a:p>
            <a:pPr>
              <a:lnSpc>
                <a:spcPct val="130000"/>
              </a:lnSpc>
              <a:spcBef>
                <a:spcPts val="600"/>
              </a:spcBef>
            </a:pPr>
            <a:r>
              <a:rPr lang="en-US" altLang="zh-CN" dirty="0"/>
              <a:t>2</a:t>
            </a:r>
            <a:r>
              <a:rPr lang="zh-CN" altLang="en-US" dirty="0"/>
              <a:t>）结果不一定是全局最优，只能保证局部最优。同时不能发现非凸形状的簇</a:t>
            </a:r>
          </a:p>
        </p:txBody>
      </p:sp>
    </p:spTree>
    <p:extLst>
      <p:ext uri="{BB962C8B-B14F-4D97-AF65-F5344CB8AC3E}">
        <p14:creationId xmlns:p14="http://schemas.microsoft.com/office/powerpoint/2010/main" val="418059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3" grpId="0"/>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pic>
        <p:nvPicPr>
          <p:cNvPr id="2" name="图片 1">
            <a:extLst>
              <a:ext uri="{FF2B5EF4-FFF2-40B4-BE49-F238E27FC236}">
                <a16:creationId xmlns:a16="http://schemas.microsoft.com/office/drawing/2014/main" id="{35BB64C6-878A-434E-B1EC-1C18EB6022DD}"/>
              </a:ext>
            </a:extLst>
          </p:cNvPr>
          <p:cNvPicPr>
            <a:picLocks noChangeAspect="1"/>
          </p:cNvPicPr>
          <p:nvPr/>
        </p:nvPicPr>
        <p:blipFill>
          <a:blip r:embed="rId3"/>
          <a:stretch>
            <a:fillRect/>
          </a:stretch>
        </p:blipFill>
        <p:spPr>
          <a:xfrm>
            <a:off x="1084082" y="820114"/>
            <a:ext cx="9712505" cy="5523536"/>
          </a:xfrm>
          <a:prstGeom prst="rect">
            <a:avLst/>
          </a:prstGeom>
        </p:spPr>
      </p:pic>
    </p:spTree>
    <p:extLst>
      <p:ext uri="{BB962C8B-B14F-4D97-AF65-F5344CB8AC3E}">
        <p14:creationId xmlns:p14="http://schemas.microsoft.com/office/powerpoint/2010/main" val="88216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pic>
        <p:nvPicPr>
          <p:cNvPr id="3" name="图片 2">
            <a:extLst>
              <a:ext uri="{FF2B5EF4-FFF2-40B4-BE49-F238E27FC236}">
                <a16:creationId xmlns:a16="http://schemas.microsoft.com/office/drawing/2014/main" id="{A57DF7F1-DFF0-4422-B9EF-A93E7FB2A217}"/>
              </a:ext>
            </a:extLst>
          </p:cNvPr>
          <p:cNvPicPr>
            <a:picLocks noChangeAspect="1"/>
          </p:cNvPicPr>
          <p:nvPr/>
        </p:nvPicPr>
        <p:blipFill>
          <a:blip r:embed="rId3"/>
          <a:stretch>
            <a:fillRect/>
          </a:stretch>
        </p:blipFill>
        <p:spPr>
          <a:xfrm>
            <a:off x="561975" y="766655"/>
            <a:ext cx="11068050" cy="5381625"/>
          </a:xfrm>
          <a:prstGeom prst="rect">
            <a:avLst/>
          </a:prstGeom>
        </p:spPr>
      </p:pic>
    </p:spTree>
    <p:extLst>
      <p:ext uri="{BB962C8B-B14F-4D97-AF65-F5344CB8AC3E}">
        <p14:creationId xmlns:p14="http://schemas.microsoft.com/office/powerpoint/2010/main" val="291503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pic>
        <p:nvPicPr>
          <p:cNvPr id="3" name="图片 2">
            <a:extLst>
              <a:ext uri="{FF2B5EF4-FFF2-40B4-BE49-F238E27FC236}">
                <a16:creationId xmlns:a16="http://schemas.microsoft.com/office/drawing/2014/main" id="{80DD2025-04DD-402B-89FE-3CEAA466A9DA}"/>
              </a:ext>
            </a:extLst>
          </p:cNvPr>
          <p:cNvPicPr>
            <a:picLocks noChangeAspect="1"/>
          </p:cNvPicPr>
          <p:nvPr/>
        </p:nvPicPr>
        <p:blipFill>
          <a:blip r:embed="rId3"/>
          <a:stretch>
            <a:fillRect/>
          </a:stretch>
        </p:blipFill>
        <p:spPr>
          <a:xfrm>
            <a:off x="961091" y="1540644"/>
            <a:ext cx="10443339" cy="3776712"/>
          </a:xfrm>
          <a:prstGeom prst="rect">
            <a:avLst/>
          </a:prstGeom>
        </p:spPr>
      </p:pic>
    </p:spTree>
    <p:extLst>
      <p:ext uri="{BB962C8B-B14F-4D97-AF65-F5344CB8AC3E}">
        <p14:creationId xmlns:p14="http://schemas.microsoft.com/office/powerpoint/2010/main" val="195979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sp>
        <p:nvSpPr>
          <p:cNvPr id="3" name="文本框 2">
            <a:extLst>
              <a:ext uri="{FF2B5EF4-FFF2-40B4-BE49-F238E27FC236}">
                <a16:creationId xmlns:a16="http://schemas.microsoft.com/office/drawing/2014/main" id="{780183D5-F0B8-457C-B89B-BE30F7126BA8}"/>
              </a:ext>
            </a:extLst>
          </p:cNvPr>
          <p:cNvSpPr txBox="1"/>
          <p:nvPr/>
        </p:nvSpPr>
        <p:spPr>
          <a:xfrm>
            <a:off x="443906" y="1129927"/>
            <a:ext cx="2262158" cy="417358"/>
          </a:xfrm>
          <a:prstGeom prst="rect">
            <a:avLst/>
          </a:prstGeom>
          <a:noFill/>
        </p:spPr>
        <p:txBody>
          <a:bodyPr wrap="non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用于对比的散点图：</a:t>
            </a:r>
          </a:p>
        </p:txBody>
      </p:sp>
      <p:pic>
        <p:nvPicPr>
          <p:cNvPr id="5" name="图片 4">
            <a:extLst>
              <a:ext uri="{FF2B5EF4-FFF2-40B4-BE49-F238E27FC236}">
                <a16:creationId xmlns:a16="http://schemas.microsoft.com/office/drawing/2014/main" id="{5E3FBD9C-F21A-4437-A11E-E6F6488CCDF5}"/>
              </a:ext>
            </a:extLst>
          </p:cNvPr>
          <p:cNvPicPr>
            <a:picLocks noChangeAspect="1"/>
          </p:cNvPicPr>
          <p:nvPr/>
        </p:nvPicPr>
        <p:blipFill>
          <a:blip r:embed="rId3"/>
          <a:stretch>
            <a:fillRect/>
          </a:stretch>
        </p:blipFill>
        <p:spPr>
          <a:xfrm>
            <a:off x="807034" y="1955442"/>
            <a:ext cx="4735927" cy="3772631"/>
          </a:xfrm>
          <a:prstGeom prst="rect">
            <a:avLst/>
          </a:prstGeom>
        </p:spPr>
      </p:pic>
      <p:pic>
        <p:nvPicPr>
          <p:cNvPr id="7" name="图片 6">
            <a:extLst>
              <a:ext uri="{FF2B5EF4-FFF2-40B4-BE49-F238E27FC236}">
                <a16:creationId xmlns:a16="http://schemas.microsoft.com/office/drawing/2014/main" id="{EA121663-F801-49C3-B869-80E3E9B7081B}"/>
              </a:ext>
            </a:extLst>
          </p:cNvPr>
          <p:cNvPicPr>
            <a:picLocks noChangeAspect="1"/>
          </p:cNvPicPr>
          <p:nvPr/>
        </p:nvPicPr>
        <p:blipFill>
          <a:blip r:embed="rId4"/>
          <a:stretch>
            <a:fillRect/>
          </a:stretch>
        </p:blipFill>
        <p:spPr>
          <a:xfrm>
            <a:off x="6419654" y="1939445"/>
            <a:ext cx="5139742" cy="3772631"/>
          </a:xfrm>
          <a:prstGeom prst="rect">
            <a:avLst/>
          </a:prstGeom>
        </p:spPr>
      </p:pic>
    </p:spTree>
    <p:extLst>
      <p:ext uri="{BB962C8B-B14F-4D97-AF65-F5344CB8AC3E}">
        <p14:creationId xmlns:p14="http://schemas.microsoft.com/office/powerpoint/2010/main" val="351473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sp>
        <p:nvSpPr>
          <p:cNvPr id="3" name="文本框 2">
            <a:extLst>
              <a:ext uri="{FF2B5EF4-FFF2-40B4-BE49-F238E27FC236}">
                <a16:creationId xmlns:a16="http://schemas.microsoft.com/office/drawing/2014/main" id="{780183D5-F0B8-457C-B89B-BE30F7126BA8}"/>
              </a:ext>
            </a:extLst>
          </p:cNvPr>
          <p:cNvSpPr txBox="1"/>
          <p:nvPr/>
        </p:nvSpPr>
        <p:spPr>
          <a:xfrm>
            <a:off x="443906" y="1129927"/>
            <a:ext cx="1624163" cy="417358"/>
          </a:xfrm>
          <a:prstGeom prst="rect">
            <a:avLst/>
          </a:prstGeom>
          <a:noFill/>
        </p:spPr>
        <p:txBody>
          <a:bodyPr wrap="non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学习曲线</a:t>
            </a:r>
            <a:r>
              <a:rPr lang="en-US" altLang="zh-CN" b="1" kern="0" dirty="0">
                <a:latin typeface="微软雅黑" panose="020B0503020204020204" pitchFamily="34" charset="-122"/>
                <a:ea typeface="微软雅黑" panose="020B0503020204020204" pitchFamily="34" charset="-122"/>
                <a:cs typeface="+mn-ea"/>
                <a:sym typeface="+mn-lt"/>
              </a:rPr>
              <a:t>01</a:t>
            </a:r>
            <a:r>
              <a:rPr lang="zh-CN" altLang="en-US" b="1" kern="0" dirty="0">
                <a:latin typeface="微软雅黑" panose="020B0503020204020204" pitchFamily="34" charset="-122"/>
                <a:ea typeface="微软雅黑" panose="020B0503020204020204" pitchFamily="34" charset="-122"/>
                <a:cs typeface="+mn-ea"/>
                <a:sym typeface="+mn-lt"/>
              </a:rPr>
              <a:t>：</a:t>
            </a:r>
          </a:p>
        </p:txBody>
      </p:sp>
      <p:pic>
        <p:nvPicPr>
          <p:cNvPr id="4" name="图片 3">
            <a:extLst>
              <a:ext uri="{FF2B5EF4-FFF2-40B4-BE49-F238E27FC236}">
                <a16:creationId xmlns:a16="http://schemas.microsoft.com/office/drawing/2014/main" id="{5B3E675B-ED71-4523-A03F-3C8D61898104}"/>
              </a:ext>
            </a:extLst>
          </p:cNvPr>
          <p:cNvPicPr>
            <a:picLocks noChangeAspect="1"/>
          </p:cNvPicPr>
          <p:nvPr/>
        </p:nvPicPr>
        <p:blipFill>
          <a:blip r:embed="rId3"/>
          <a:stretch>
            <a:fillRect/>
          </a:stretch>
        </p:blipFill>
        <p:spPr>
          <a:xfrm>
            <a:off x="1249381" y="1733241"/>
            <a:ext cx="9242651" cy="4568067"/>
          </a:xfrm>
          <a:prstGeom prst="rect">
            <a:avLst/>
          </a:prstGeom>
        </p:spPr>
      </p:pic>
    </p:spTree>
    <p:extLst>
      <p:ext uri="{BB962C8B-B14F-4D97-AF65-F5344CB8AC3E}">
        <p14:creationId xmlns:p14="http://schemas.microsoft.com/office/powerpoint/2010/main" val="298512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sp>
        <p:nvSpPr>
          <p:cNvPr id="3" name="文本框 2">
            <a:extLst>
              <a:ext uri="{FF2B5EF4-FFF2-40B4-BE49-F238E27FC236}">
                <a16:creationId xmlns:a16="http://schemas.microsoft.com/office/drawing/2014/main" id="{780183D5-F0B8-457C-B89B-BE30F7126BA8}"/>
              </a:ext>
            </a:extLst>
          </p:cNvPr>
          <p:cNvSpPr txBox="1"/>
          <p:nvPr/>
        </p:nvSpPr>
        <p:spPr>
          <a:xfrm>
            <a:off x="443906" y="1129927"/>
            <a:ext cx="1624163" cy="417358"/>
          </a:xfrm>
          <a:prstGeom prst="rect">
            <a:avLst/>
          </a:prstGeom>
          <a:noFill/>
        </p:spPr>
        <p:txBody>
          <a:bodyPr wrap="non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学习曲线</a:t>
            </a:r>
            <a:r>
              <a:rPr lang="en-US" altLang="zh-CN" b="1" kern="0" dirty="0">
                <a:latin typeface="微软雅黑" panose="020B0503020204020204" pitchFamily="34" charset="-122"/>
                <a:ea typeface="微软雅黑" panose="020B0503020204020204" pitchFamily="34" charset="-122"/>
                <a:cs typeface="+mn-ea"/>
                <a:sym typeface="+mn-lt"/>
              </a:rPr>
              <a:t>02</a:t>
            </a:r>
            <a:r>
              <a:rPr lang="zh-CN" altLang="en-US" b="1" kern="0" dirty="0">
                <a:latin typeface="微软雅黑" panose="020B0503020204020204" pitchFamily="34" charset="-122"/>
                <a:ea typeface="微软雅黑" panose="020B0503020204020204" pitchFamily="34" charset="-122"/>
                <a:cs typeface="+mn-ea"/>
                <a:sym typeface="+mn-lt"/>
              </a:rPr>
              <a:t>：</a:t>
            </a:r>
          </a:p>
        </p:txBody>
      </p:sp>
      <p:pic>
        <p:nvPicPr>
          <p:cNvPr id="5" name="图片 4">
            <a:extLst>
              <a:ext uri="{FF2B5EF4-FFF2-40B4-BE49-F238E27FC236}">
                <a16:creationId xmlns:a16="http://schemas.microsoft.com/office/drawing/2014/main" id="{4A53D01F-2DE9-411B-B68E-DC359B315ED4}"/>
              </a:ext>
            </a:extLst>
          </p:cNvPr>
          <p:cNvPicPr>
            <a:picLocks noChangeAspect="1"/>
          </p:cNvPicPr>
          <p:nvPr/>
        </p:nvPicPr>
        <p:blipFill>
          <a:blip r:embed="rId3"/>
          <a:stretch>
            <a:fillRect/>
          </a:stretch>
        </p:blipFill>
        <p:spPr>
          <a:xfrm>
            <a:off x="2578330" y="1129927"/>
            <a:ext cx="7998544" cy="5513690"/>
          </a:xfrm>
          <a:prstGeom prst="rect">
            <a:avLst/>
          </a:prstGeom>
        </p:spPr>
      </p:pic>
    </p:spTree>
    <p:extLst>
      <p:ext uri="{BB962C8B-B14F-4D97-AF65-F5344CB8AC3E}">
        <p14:creationId xmlns:p14="http://schemas.microsoft.com/office/powerpoint/2010/main" val="5282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43906" y="304990"/>
            <a:ext cx="1444626" cy="461665"/>
          </a:xfrm>
          <a:prstGeom prst="rect">
            <a:avLst/>
          </a:prstGeom>
        </p:spPr>
        <p:txBody>
          <a:bodyPr wrap="none">
            <a:spAutoFit/>
          </a:bodyPr>
          <a:lstStyle/>
          <a:p>
            <a:r>
              <a:rPr lang="en-US" altLang="zh-CN" sz="2400" b="1" dirty="0">
                <a:solidFill>
                  <a:srgbClr val="000000"/>
                </a:solidFill>
                <a:latin typeface="Segoe UI"/>
                <a:ea typeface="微软雅黑"/>
              </a:rPr>
              <a:t>K-means</a:t>
            </a:r>
            <a:endParaRPr lang="zh-CN" altLang="en-US" sz="2400" b="1" dirty="0">
              <a:solidFill>
                <a:srgbClr val="000000"/>
              </a:solidFill>
              <a:latin typeface="Segoe UI"/>
              <a:ea typeface="微软雅黑"/>
            </a:endParaRPr>
          </a:p>
        </p:txBody>
      </p:sp>
      <p:sp>
        <p:nvSpPr>
          <p:cNvPr id="3" name="文本框 2">
            <a:extLst>
              <a:ext uri="{FF2B5EF4-FFF2-40B4-BE49-F238E27FC236}">
                <a16:creationId xmlns:a16="http://schemas.microsoft.com/office/drawing/2014/main" id="{780183D5-F0B8-457C-B89B-BE30F7126BA8}"/>
              </a:ext>
            </a:extLst>
          </p:cNvPr>
          <p:cNvSpPr txBox="1"/>
          <p:nvPr/>
        </p:nvSpPr>
        <p:spPr>
          <a:xfrm>
            <a:off x="443906" y="1129927"/>
            <a:ext cx="1624163" cy="417358"/>
          </a:xfrm>
          <a:prstGeom prst="rect">
            <a:avLst/>
          </a:prstGeom>
          <a:noFill/>
        </p:spPr>
        <p:txBody>
          <a:bodyPr wrap="non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学习曲线</a:t>
            </a:r>
            <a:r>
              <a:rPr lang="en-US" altLang="zh-CN" b="1" kern="0" dirty="0">
                <a:latin typeface="微软雅黑" panose="020B0503020204020204" pitchFamily="34" charset="-122"/>
                <a:ea typeface="微软雅黑" panose="020B0503020204020204" pitchFamily="34" charset="-122"/>
                <a:cs typeface="+mn-ea"/>
                <a:sym typeface="+mn-lt"/>
              </a:rPr>
              <a:t>03</a:t>
            </a:r>
            <a:r>
              <a:rPr lang="zh-CN" altLang="en-US" b="1" kern="0" dirty="0">
                <a:latin typeface="微软雅黑" panose="020B0503020204020204" pitchFamily="34" charset="-122"/>
                <a:ea typeface="微软雅黑" panose="020B0503020204020204" pitchFamily="34" charset="-122"/>
                <a:cs typeface="+mn-ea"/>
                <a:sym typeface="+mn-lt"/>
              </a:rPr>
              <a:t>：</a:t>
            </a:r>
          </a:p>
        </p:txBody>
      </p:sp>
      <p:pic>
        <p:nvPicPr>
          <p:cNvPr id="5" name="图片 4">
            <a:extLst>
              <a:ext uri="{FF2B5EF4-FFF2-40B4-BE49-F238E27FC236}">
                <a16:creationId xmlns:a16="http://schemas.microsoft.com/office/drawing/2014/main" id="{0F99EF19-C25B-4077-A30D-03FF1E7D4CF0}"/>
              </a:ext>
            </a:extLst>
          </p:cNvPr>
          <p:cNvPicPr>
            <a:picLocks noChangeAspect="1"/>
          </p:cNvPicPr>
          <p:nvPr/>
        </p:nvPicPr>
        <p:blipFill>
          <a:blip r:embed="rId3"/>
          <a:stretch>
            <a:fillRect/>
          </a:stretch>
        </p:blipFill>
        <p:spPr>
          <a:xfrm>
            <a:off x="2332020" y="1129927"/>
            <a:ext cx="7933770" cy="5443705"/>
          </a:xfrm>
          <a:prstGeom prst="rect">
            <a:avLst/>
          </a:prstGeom>
        </p:spPr>
      </p:pic>
    </p:spTree>
    <p:extLst>
      <p:ext uri="{BB962C8B-B14F-4D97-AF65-F5344CB8AC3E}">
        <p14:creationId xmlns:p14="http://schemas.microsoft.com/office/powerpoint/2010/main" val="64104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kern="0" dirty="0" err="1">
                <a:latin typeface="Segoe UI"/>
                <a:ea typeface="微软雅黑"/>
              </a:rPr>
              <a:t>Apriori</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79960"/>
            <a:ext cx="7539792" cy="1074822"/>
          </a:xfrm>
        </p:spPr>
        <p:txBody>
          <a:bodyPr/>
          <a:lstStyle/>
          <a:p>
            <a:r>
              <a:rPr lang="en-US" altLang="zh-CN" dirty="0" err="1">
                <a:solidFill>
                  <a:srgbClr val="000000"/>
                </a:solidFill>
                <a:latin typeface="Segoe UI"/>
                <a:ea typeface="微软雅黑" charset="0"/>
              </a:rPr>
              <a:t>Apriori</a:t>
            </a:r>
            <a:endParaRPr lang="en-US" altLang="zh-CN" dirty="0">
              <a:solidFill>
                <a:srgbClr val="000000"/>
              </a:solidFill>
              <a:latin typeface="Segoe UI"/>
              <a:ea typeface="微软雅黑" charset="0"/>
            </a:endParaRPr>
          </a:p>
          <a:p>
            <a:r>
              <a:rPr lang="zh-CN" altLang="en-US" dirty="0">
                <a:solidFill>
                  <a:srgbClr val="000000"/>
                </a:solidFill>
                <a:latin typeface="Segoe UI"/>
                <a:ea typeface="微软雅黑" charset="0"/>
              </a:rPr>
              <a:t>算法</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39274004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QG</a:t>
            </a:r>
            <a:r>
              <a:rPr lang="zh-CN" altLang="en-US" dirty="0">
                <a:solidFill>
                  <a:srgbClr val="000000"/>
                </a:solidFill>
                <a:latin typeface="Segoe UI"/>
                <a:ea typeface="微软雅黑"/>
              </a:rPr>
              <a:t>工作室 </a:t>
            </a:r>
            <a:r>
              <a:rPr lang="en-US" altLang="zh-CN" dirty="0">
                <a:solidFill>
                  <a:srgbClr val="000000"/>
                </a:solidFill>
                <a:latin typeface="Segoe UI"/>
                <a:ea typeface="微软雅黑"/>
              </a:rPr>
              <a:t>- </a:t>
            </a:r>
            <a:r>
              <a:rPr lang="zh-CN" altLang="en-US" dirty="0">
                <a:solidFill>
                  <a:srgbClr val="000000"/>
                </a:solidFill>
                <a:latin typeface="Segoe UI"/>
                <a:ea typeface="微软雅黑"/>
              </a:rPr>
              <a:t>数据挖掘</a:t>
            </a:r>
          </a:p>
        </p:txBody>
      </p:sp>
      <p:sp>
        <p:nvSpPr>
          <p:cNvPr id="3" name="文本占位符 2"/>
          <p:cNvSpPr>
            <a:spLocks noGrp="1"/>
          </p:cNvSpPr>
          <p:nvPr>
            <p:ph type="body" sz="quarter" idx="11"/>
          </p:nvPr>
        </p:nvSpPr>
        <p:spPr>
          <a:xfrm>
            <a:off x="3306679" y="1020156"/>
            <a:ext cx="4588044" cy="888855"/>
          </a:xfrm>
        </p:spPr>
        <p:txBody>
          <a:bodyPr/>
          <a:lstStyle/>
          <a:p>
            <a:r>
              <a:rPr kumimoji="1" lang="zh-CN" altLang="en-US" dirty="0"/>
              <a:t>目录</a:t>
            </a:r>
          </a:p>
        </p:txBody>
      </p:sp>
      <p:sp>
        <p:nvSpPr>
          <p:cNvPr id="4" name="文本占位符 3"/>
          <p:cNvSpPr>
            <a:spLocks noGrp="1"/>
          </p:cNvSpPr>
          <p:nvPr>
            <p:ph type="body" sz="quarter" idx="12"/>
          </p:nvPr>
        </p:nvSpPr>
        <p:spPr>
          <a:xfrm>
            <a:off x="3344779" y="1909012"/>
            <a:ext cx="4588044" cy="401052"/>
          </a:xfrm>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a:xfrm>
            <a:off x="1318975" y="4077923"/>
            <a:ext cx="1846774" cy="455476"/>
          </a:xfrm>
        </p:spPr>
        <p:txBody>
          <a:bodyPr/>
          <a:lstStyle/>
          <a:p>
            <a:r>
              <a:rPr lang="en-US" altLang="zh-CN" dirty="0">
                <a:solidFill>
                  <a:srgbClr val="000000"/>
                </a:solidFill>
                <a:ea typeface="微软雅黑" charset="0"/>
              </a:rPr>
              <a:t>KNN</a:t>
            </a:r>
            <a:r>
              <a:rPr lang="zh-CN" altLang="en-US" dirty="0">
                <a:solidFill>
                  <a:srgbClr val="000000"/>
                </a:solidFill>
                <a:ea typeface="微软雅黑" charset="0"/>
              </a:rPr>
              <a:t>算法</a:t>
            </a:r>
          </a:p>
        </p:txBody>
      </p:sp>
      <p:sp>
        <p:nvSpPr>
          <p:cNvPr id="7" name="文本占位符 6"/>
          <p:cNvSpPr>
            <a:spLocks noGrp="1"/>
          </p:cNvSpPr>
          <p:nvPr>
            <p:ph type="body" sz="quarter" idx="15"/>
          </p:nvPr>
        </p:nvSpPr>
        <p:spPr>
          <a:xfrm>
            <a:off x="1318974" y="4533399"/>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4518603" y="3629094"/>
            <a:ext cx="2582944" cy="897657"/>
          </a:xfrm>
        </p:spPr>
        <p:txBody>
          <a:bodyPr/>
          <a:lstStyle/>
          <a:p>
            <a:endParaRPr lang="en-US" altLang="zh-CN" dirty="0">
              <a:solidFill>
                <a:srgbClr val="000000"/>
              </a:solidFill>
              <a:latin typeface="Segoe UI"/>
              <a:ea typeface="微软雅黑" charset="0"/>
            </a:endParaRPr>
          </a:p>
          <a:p>
            <a:r>
              <a:rPr lang="en-US" altLang="zh-CN" dirty="0">
                <a:solidFill>
                  <a:srgbClr val="000000"/>
                </a:solidFill>
                <a:latin typeface="Segoe UI"/>
                <a:ea typeface="微软雅黑" charset="0"/>
              </a:rPr>
              <a:t>K-means</a:t>
            </a:r>
            <a:r>
              <a:rPr lang="zh-CN" altLang="en-US" dirty="0">
                <a:solidFill>
                  <a:srgbClr val="000000"/>
                </a:solidFill>
                <a:latin typeface="Segoe UI"/>
                <a:ea typeface="微软雅黑" charset="0"/>
              </a:rPr>
              <a:t>算法</a:t>
            </a:r>
          </a:p>
        </p:txBody>
      </p:sp>
      <p:sp>
        <p:nvSpPr>
          <p:cNvPr id="9" name="文本占位符 8"/>
          <p:cNvSpPr>
            <a:spLocks noGrp="1"/>
          </p:cNvSpPr>
          <p:nvPr>
            <p:ph type="body" sz="quarter" idx="17"/>
          </p:nvPr>
        </p:nvSpPr>
        <p:spPr>
          <a:xfrm>
            <a:off x="4886688" y="4531876"/>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8324693" y="3639137"/>
            <a:ext cx="1846774" cy="455476"/>
          </a:xfrm>
        </p:spPr>
        <p:txBody>
          <a:bodyPr/>
          <a:lstStyle/>
          <a:p>
            <a:endParaRPr lang="en-US" altLang="zh-CN" dirty="0">
              <a:solidFill>
                <a:srgbClr val="000000"/>
              </a:solidFill>
              <a:latin typeface="Segoe UI"/>
              <a:ea typeface="微软雅黑" charset="0"/>
            </a:endParaRPr>
          </a:p>
          <a:p>
            <a:r>
              <a:rPr lang="en-US" altLang="zh-CN" dirty="0" err="1">
                <a:solidFill>
                  <a:srgbClr val="000000"/>
                </a:solidFill>
                <a:latin typeface="Segoe UI"/>
                <a:ea typeface="微软雅黑" charset="0"/>
              </a:rPr>
              <a:t>Apriori</a:t>
            </a:r>
            <a:r>
              <a:rPr lang="zh-CN" altLang="en-US" dirty="0">
                <a:solidFill>
                  <a:srgbClr val="000000"/>
                </a:solidFill>
                <a:latin typeface="Segoe UI"/>
                <a:ea typeface="微软雅黑" charset="0"/>
              </a:rPr>
              <a:t>算法</a:t>
            </a:r>
          </a:p>
        </p:txBody>
      </p:sp>
      <p:sp>
        <p:nvSpPr>
          <p:cNvPr id="11" name="文本占位符 10"/>
          <p:cNvSpPr>
            <a:spLocks noGrp="1"/>
          </p:cNvSpPr>
          <p:nvPr>
            <p:ph type="body" sz="quarter" idx="19"/>
          </p:nvPr>
        </p:nvSpPr>
        <p:spPr>
          <a:xfrm>
            <a:off x="8324693" y="4469747"/>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8" name="矩形 17"/>
          <p:cNvSpPr/>
          <p:nvPr/>
        </p:nvSpPr>
        <p:spPr>
          <a:xfrm>
            <a:off x="1699289" y="4896798"/>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5277555" y="4925223"/>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8706221" y="4864467"/>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14">
            <a:extLst>
              <a:ext uri="{FF2B5EF4-FFF2-40B4-BE49-F238E27FC236}">
                <a16:creationId xmlns:a16="http://schemas.microsoft.com/office/drawing/2014/main" id="{2716D0AC-EB9D-49C1-90B7-2C683D535DE3}"/>
              </a:ext>
            </a:extLst>
          </p:cNvPr>
          <p:cNvGrpSpPr/>
          <p:nvPr/>
        </p:nvGrpSpPr>
        <p:grpSpPr>
          <a:xfrm>
            <a:off x="415841" y="2006600"/>
            <a:ext cx="2700963" cy="958059"/>
            <a:chOff x="873489" y="1000203"/>
            <a:chExt cx="4274432" cy="1773834"/>
          </a:xfrm>
        </p:grpSpPr>
        <p:sp>
          <p:nvSpPr>
            <p:cNvPr id="29" name="矩形 28">
              <a:extLst>
                <a:ext uri="{FF2B5EF4-FFF2-40B4-BE49-F238E27FC236}">
                  <a16:creationId xmlns:a16="http://schemas.microsoft.com/office/drawing/2014/main" id="{C19A3615-5A16-43CE-9C57-11FFF5172BA5}"/>
                </a:ext>
              </a:extLst>
            </p:cNvPr>
            <p:cNvSpPr/>
            <p:nvPr/>
          </p:nvSpPr>
          <p:spPr>
            <a:xfrm>
              <a:off x="873489" y="1901972"/>
              <a:ext cx="4199466" cy="872065"/>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kern="0" dirty="0">
                  <a:latin typeface="Segoe UI"/>
                  <a:ea typeface="微软雅黑"/>
                </a:rPr>
                <a:t>为什么要使用</a:t>
              </a:r>
              <a:r>
                <a:rPr lang="en-US" altLang="zh-CN" kern="0" dirty="0" err="1">
                  <a:latin typeface="Segoe UI"/>
                </a:rPr>
                <a:t>Apriori</a:t>
              </a:r>
              <a:r>
                <a:rPr lang="en-US" altLang="zh-CN" kern="0" dirty="0">
                  <a:latin typeface="Segoe UI"/>
                </a:rPr>
                <a:t> </a:t>
              </a:r>
              <a:r>
                <a:rPr lang="zh-CN" altLang="en-US" kern="0" dirty="0">
                  <a:latin typeface="Segoe UI"/>
                  <a:ea typeface="微软雅黑"/>
                </a:rPr>
                <a:t>？</a:t>
              </a:r>
            </a:p>
          </p:txBody>
        </p:sp>
        <p:sp>
          <p:nvSpPr>
            <p:cNvPr id="30" name="椭圆 29">
              <a:extLst>
                <a:ext uri="{FF2B5EF4-FFF2-40B4-BE49-F238E27FC236}">
                  <a16:creationId xmlns:a16="http://schemas.microsoft.com/office/drawing/2014/main" id="{1715FB41-F313-424C-AFD2-CF87FF14FCED}"/>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a:extLst>
                <a:ext uri="{FF2B5EF4-FFF2-40B4-BE49-F238E27FC236}">
                  <a16:creationId xmlns:a16="http://schemas.microsoft.com/office/drawing/2014/main" id="{396B0385-A077-48B7-918E-A8A65BBF8670}"/>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2" name="椭圆 31">
              <a:extLst>
                <a:ext uri="{FF2B5EF4-FFF2-40B4-BE49-F238E27FC236}">
                  <a16:creationId xmlns:a16="http://schemas.microsoft.com/office/drawing/2014/main" id="{E45C7AC3-FA07-4860-AFE9-42273754165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3" name="椭圆 32">
              <a:extLst>
                <a:ext uri="{FF2B5EF4-FFF2-40B4-BE49-F238E27FC236}">
                  <a16:creationId xmlns:a16="http://schemas.microsoft.com/office/drawing/2014/main" id="{24F834EA-BDB2-4D4F-88EA-3832FF28643A}"/>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34" name="组合 14">
            <a:extLst>
              <a:ext uri="{FF2B5EF4-FFF2-40B4-BE49-F238E27FC236}">
                <a16:creationId xmlns:a16="http://schemas.microsoft.com/office/drawing/2014/main" id="{EABC4A35-1B53-48B5-913F-D78A511D5E8B}"/>
              </a:ext>
            </a:extLst>
          </p:cNvPr>
          <p:cNvGrpSpPr/>
          <p:nvPr/>
        </p:nvGrpSpPr>
        <p:grpSpPr>
          <a:xfrm>
            <a:off x="431679" y="440521"/>
            <a:ext cx="2300757" cy="516461"/>
            <a:chOff x="888096" y="988047"/>
            <a:chExt cx="4259825" cy="956222"/>
          </a:xfrm>
        </p:grpSpPr>
        <p:sp>
          <p:nvSpPr>
            <p:cNvPr id="36" name="矩形 35">
              <a:extLst>
                <a:ext uri="{FF2B5EF4-FFF2-40B4-BE49-F238E27FC236}">
                  <a16:creationId xmlns:a16="http://schemas.microsoft.com/office/drawing/2014/main" id="{4B88471A-F4B6-4768-BF24-87065E6DC8AD}"/>
                </a:ext>
              </a:extLst>
            </p:cNvPr>
            <p:cNvSpPr/>
            <p:nvPr/>
          </p:nvSpPr>
          <p:spPr>
            <a:xfrm>
              <a:off x="911227" y="988047"/>
              <a:ext cx="4199466"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altLang="zh-CN" kern="0" dirty="0" err="1">
                  <a:latin typeface="Segoe UI"/>
                  <a:ea typeface="微软雅黑"/>
                </a:rPr>
                <a:t>Apriori</a:t>
              </a:r>
              <a:r>
                <a:rPr lang="zh-CN" altLang="en-US" kern="0" dirty="0">
                  <a:latin typeface="Segoe UI"/>
                  <a:ea typeface="微软雅黑"/>
                </a:rPr>
                <a:t>简介</a:t>
              </a:r>
            </a:p>
          </p:txBody>
        </p:sp>
        <p:sp>
          <p:nvSpPr>
            <p:cNvPr id="37" name="椭圆 36">
              <a:extLst>
                <a:ext uri="{FF2B5EF4-FFF2-40B4-BE49-F238E27FC236}">
                  <a16:creationId xmlns:a16="http://schemas.microsoft.com/office/drawing/2014/main" id="{5E19FEBC-8C03-4401-A055-EC8022874398}"/>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8" name="椭圆 37">
              <a:extLst>
                <a:ext uri="{FF2B5EF4-FFF2-40B4-BE49-F238E27FC236}">
                  <a16:creationId xmlns:a16="http://schemas.microsoft.com/office/drawing/2014/main" id="{B1F3D122-99B5-4EF3-AEA9-8222D904309C}"/>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9" name="椭圆 38">
              <a:extLst>
                <a:ext uri="{FF2B5EF4-FFF2-40B4-BE49-F238E27FC236}">
                  <a16:creationId xmlns:a16="http://schemas.microsoft.com/office/drawing/2014/main" id="{A7C2858A-ABAF-4E1D-857C-E4FBB1A25CB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0" name="椭圆 39">
              <a:extLst>
                <a:ext uri="{FF2B5EF4-FFF2-40B4-BE49-F238E27FC236}">
                  <a16:creationId xmlns:a16="http://schemas.microsoft.com/office/drawing/2014/main" id="{B39211A6-95A4-4204-998F-FDA4506D1752}"/>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4" name="文本框 3">
            <a:extLst>
              <a:ext uri="{FF2B5EF4-FFF2-40B4-BE49-F238E27FC236}">
                <a16:creationId xmlns:a16="http://schemas.microsoft.com/office/drawing/2014/main" id="{C8F6DA45-F310-45F9-86DD-09AA3F70D003}"/>
              </a:ext>
            </a:extLst>
          </p:cNvPr>
          <p:cNvSpPr txBox="1"/>
          <p:nvPr/>
        </p:nvSpPr>
        <p:spPr>
          <a:xfrm>
            <a:off x="586827" y="1138087"/>
            <a:ext cx="10566947" cy="1216936"/>
          </a:xfrm>
          <a:prstGeom prst="rect">
            <a:avLst/>
          </a:prstGeom>
          <a:noFill/>
        </p:spPr>
        <p:txBody>
          <a:bodyPr wrap="square" rtlCol="0">
            <a:spAutoFit/>
          </a:bodyPr>
          <a:lstStyle/>
          <a:p>
            <a:r>
              <a:rPr lang="en-US" altLang="zh-CN" dirty="0" err="1"/>
              <a:t>Apriori</a:t>
            </a:r>
            <a:r>
              <a:rPr lang="zh-CN" altLang="en-US" dirty="0"/>
              <a:t>算法是一种挖掘关联规则的算法，用于挖掘其内涵的、未知的却又实际存在的数据关系，其核心是基于两阶段频集思想的递推算法。</a:t>
            </a:r>
            <a:r>
              <a:rPr lang="zh-CN" altLang="en-US" b="1" dirty="0"/>
              <a:t> </a:t>
            </a:r>
            <a:r>
              <a:rPr lang="en-US" altLang="zh-CN" dirty="0" err="1"/>
              <a:t>Apriori</a:t>
            </a:r>
            <a:r>
              <a:rPr lang="zh-CN" altLang="en-US" dirty="0"/>
              <a:t>算法的两个阶段包括：</a:t>
            </a:r>
            <a:r>
              <a:rPr lang="en-US" altLang="zh-CN" dirty="0"/>
              <a:t>1</a:t>
            </a:r>
            <a:r>
              <a:rPr lang="zh-CN" altLang="en-US" dirty="0"/>
              <a:t>）寻找频繁项集（</a:t>
            </a:r>
            <a:r>
              <a:rPr lang="en-US" altLang="zh-CN" dirty="0"/>
              <a:t>frequent itemset</a:t>
            </a:r>
            <a:r>
              <a:rPr lang="zh-CN" altLang="en-US" dirty="0"/>
              <a:t>）；</a:t>
            </a:r>
            <a:r>
              <a:rPr lang="en-US" altLang="zh-CN" dirty="0"/>
              <a:t>2</a:t>
            </a:r>
            <a:r>
              <a:rPr lang="zh-CN" altLang="en-US" dirty="0"/>
              <a:t>）有频繁项集找关联规则，也称为强规程（</a:t>
            </a:r>
            <a:r>
              <a:rPr lang="en-US" altLang="zh-CN" dirty="0"/>
              <a:t>strong rule</a:t>
            </a:r>
            <a:r>
              <a:rPr lang="zh-CN" altLang="en-US" dirty="0"/>
              <a:t>）</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FC930B01-2995-4BD6-A9E8-F4B82D500377}"/>
              </a:ext>
            </a:extLst>
          </p:cNvPr>
          <p:cNvSpPr txBox="1"/>
          <p:nvPr/>
        </p:nvSpPr>
        <p:spPr>
          <a:xfrm>
            <a:off x="728230" y="3194283"/>
            <a:ext cx="8453477" cy="453457"/>
          </a:xfrm>
          <a:prstGeom prst="rect">
            <a:avLst/>
          </a:prstGeom>
          <a:noFill/>
        </p:spPr>
        <p:txBody>
          <a:bodyPr wrap="square" rtlCol="0">
            <a:spAutoFit/>
          </a:bodyPr>
          <a:lstStyle/>
          <a:p>
            <a:pPr>
              <a:lnSpc>
                <a:spcPct val="130000"/>
              </a:lnSpc>
              <a:spcBef>
                <a:spcPts val="600"/>
              </a:spcBef>
            </a:pPr>
            <a:r>
              <a:rPr lang="zh-CN" altLang="en-US" sz="2000" b="1" dirty="0"/>
              <a:t>简单、易理解、数据要求低</a:t>
            </a:r>
            <a:endParaRPr lang="en-US" altLang="zh-CN" sz="2000" b="1" dirty="0"/>
          </a:p>
        </p:txBody>
      </p:sp>
      <p:grpSp>
        <p:nvGrpSpPr>
          <p:cNvPr id="47" name="组合 14">
            <a:extLst>
              <a:ext uri="{FF2B5EF4-FFF2-40B4-BE49-F238E27FC236}">
                <a16:creationId xmlns:a16="http://schemas.microsoft.com/office/drawing/2014/main" id="{3CB7F65F-398E-4852-B8C5-7208E61E1733}"/>
              </a:ext>
            </a:extLst>
          </p:cNvPr>
          <p:cNvGrpSpPr/>
          <p:nvPr/>
        </p:nvGrpSpPr>
        <p:grpSpPr>
          <a:xfrm>
            <a:off x="404530" y="3937145"/>
            <a:ext cx="2710400" cy="509896"/>
            <a:chOff x="888096" y="1000203"/>
            <a:chExt cx="4259825" cy="944066"/>
          </a:xfrm>
        </p:grpSpPr>
        <p:sp>
          <p:nvSpPr>
            <p:cNvPr id="48" name="矩形 47">
              <a:extLst>
                <a:ext uri="{FF2B5EF4-FFF2-40B4-BE49-F238E27FC236}">
                  <a16:creationId xmlns:a16="http://schemas.microsoft.com/office/drawing/2014/main" id="{697759E4-EEC3-4E58-B82D-E98CB987E28F}"/>
                </a:ext>
              </a:extLst>
            </p:cNvPr>
            <p:cNvSpPr/>
            <p:nvPr/>
          </p:nvSpPr>
          <p:spPr>
            <a:xfrm>
              <a:off x="917663" y="1020300"/>
              <a:ext cx="4199466"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r>
                <a:rPr lang="zh-CN" altLang="en-US" kern="0" dirty="0">
                  <a:latin typeface="Segoe UI"/>
                  <a:ea typeface="微软雅黑"/>
                </a:rPr>
                <a:t>    该算法的缺点？</a:t>
              </a:r>
            </a:p>
          </p:txBody>
        </p:sp>
        <p:sp>
          <p:nvSpPr>
            <p:cNvPr id="49" name="椭圆 48">
              <a:extLst>
                <a:ext uri="{FF2B5EF4-FFF2-40B4-BE49-F238E27FC236}">
                  <a16:creationId xmlns:a16="http://schemas.microsoft.com/office/drawing/2014/main" id="{87BE6F3F-FA30-49A2-B976-575DDA1789AE}"/>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0" name="椭圆 49">
              <a:extLst>
                <a:ext uri="{FF2B5EF4-FFF2-40B4-BE49-F238E27FC236}">
                  <a16:creationId xmlns:a16="http://schemas.microsoft.com/office/drawing/2014/main" id="{844F35BC-5F44-4AC2-AFB6-1E68B8EE484F}"/>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1" name="椭圆 50">
              <a:extLst>
                <a:ext uri="{FF2B5EF4-FFF2-40B4-BE49-F238E27FC236}">
                  <a16:creationId xmlns:a16="http://schemas.microsoft.com/office/drawing/2014/main" id="{B4CD8667-748F-44F2-BCE0-DE9D6069BF8F}"/>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2" name="椭圆 51">
              <a:extLst>
                <a:ext uri="{FF2B5EF4-FFF2-40B4-BE49-F238E27FC236}">
                  <a16:creationId xmlns:a16="http://schemas.microsoft.com/office/drawing/2014/main" id="{300C7514-21D9-416E-90F1-4519CAB3AA59}"/>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grpSp>
      <p:sp>
        <p:nvSpPr>
          <p:cNvPr id="53" name="矩形 52">
            <a:extLst>
              <a:ext uri="{FF2B5EF4-FFF2-40B4-BE49-F238E27FC236}">
                <a16:creationId xmlns:a16="http://schemas.microsoft.com/office/drawing/2014/main" id="{36622FDF-9B45-460C-B8A4-4E1145F384B0}"/>
              </a:ext>
            </a:extLst>
          </p:cNvPr>
          <p:cNvSpPr/>
          <p:nvPr/>
        </p:nvSpPr>
        <p:spPr>
          <a:xfrm>
            <a:off x="728230" y="4673893"/>
            <a:ext cx="10580319" cy="417358"/>
          </a:xfrm>
          <a:prstGeom prst="rect">
            <a:avLst/>
          </a:prstGeom>
        </p:spPr>
        <p:txBody>
          <a:bodyPr wrap="square">
            <a:spAutoFit/>
          </a:bodyPr>
          <a:lstStyle/>
          <a:p>
            <a:pPr>
              <a:lnSpc>
                <a:spcPct val="130000"/>
              </a:lnSpc>
            </a:pPr>
            <a:r>
              <a:rPr lang="en-US" altLang="zh-CN" dirty="0"/>
              <a:t>1</a:t>
            </a:r>
            <a:r>
              <a:rPr lang="zh-CN" altLang="en-US" dirty="0"/>
              <a:t>）在每一步产生侯选项目集时循环产生的组合过多，没有排除不应该参与组合的元素</a:t>
            </a:r>
            <a:r>
              <a:rPr lang="en-US" altLang="zh-CN" dirty="0"/>
              <a:t>;</a:t>
            </a:r>
          </a:p>
        </p:txBody>
      </p:sp>
      <p:sp>
        <p:nvSpPr>
          <p:cNvPr id="54" name="文本框 53">
            <a:extLst>
              <a:ext uri="{FF2B5EF4-FFF2-40B4-BE49-F238E27FC236}">
                <a16:creationId xmlns:a16="http://schemas.microsoft.com/office/drawing/2014/main" id="{F0F237E0-337A-49C9-B5AB-D47374219BA8}"/>
              </a:ext>
            </a:extLst>
          </p:cNvPr>
          <p:cNvSpPr txBox="1"/>
          <p:nvPr/>
        </p:nvSpPr>
        <p:spPr>
          <a:xfrm>
            <a:off x="728230" y="5236482"/>
            <a:ext cx="10216291" cy="1137556"/>
          </a:xfrm>
          <a:prstGeom prst="rect">
            <a:avLst/>
          </a:prstGeom>
          <a:noFill/>
        </p:spPr>
        <p:txBody>
          <a:bodyPr wrap="square" rtlCol="0">
            <a:spAutoFit/>
          </a:bodyPr>
          <a:lstStyle/>
          <a:p>
            <a:pPr>
              <a:lnSpc>
                <a:spcPct val="130000"/>
              </a:lnSpc>
              <a:spcBef>
                <a:spcPts val="600"/>
              </a:spcBef>
            </a:pPr>
            <a:r>
              <a:rPr lang="en-US" altLang="zh-CN" dirty="0"/>
              <a:t>2</a:t>
            </a:r>
            <a:r>
              <a:rPr lang="zh-CN" altLang="en-US" dirty="0"/>
              <a:t>）每次计算项集的支持度时，都对数据库</a:t>
            </a:r>
            <a:r>
              <a:rPr lang="en-US" altLang="zh-CN" dirty="0"/>
              <a:t>D</a:t>
            </a:r>
            <a:r>
              <a:rPr lang="zh-CN" altLang="en-US" dirty="0"/>
              <a:t>中的全部记录进行了一遍扫描比较，如果是一个大型的数据库的话，这种扫描比较会大大增加计算机系统的</a:t>
            </a:r>
            <a:r>
              <a:rPr lang="en-US" altLang="zh-CN" dirty="0"/>
              <a:t>I/O</a:t>
            </a:r>
            <a:r>
              <a:rPr lang="zh-CN" altLang="en-US" dirty="0"/>
              <a:t>开销。而这种代价是随着数据库的记录的增加呈现出几何级数的增加。</a:t>
            </a:r>
            <a:r>
              <a:rPr lang="en-US" altLang="zh-CN" dirty="0"/>
              <a:t>(</a:t>
            </a:r>
            <a:r>
              <a:rPr lang="zh-CN" altLang="en-US" dirty="0"/>
              <a:t>时间复杂度高</a:t>
            </a:r>
            <a:r>
              <a:rPr lang="en-US" altLang="zh-CN" dirty="0"/>
              <a:t>)</a:t>
            </a:r>
            <a:endParaRPr lang="zh-CN" altLang="en-US" dirty="0"/>
          </a:p>
        </p:txBody>
      </p:sp>
    </p:spTree>
    <p:extLst>
      <p:ext uri="{BB962C8B-B14F-4D97-AF65-F5344CB8AC3E}">
        <p14:creationId xmlns:p14="http://schemas.microsoft.com/office/powerpoint/2010/main" val="18415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3" grpId="0"/>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14">
            <a:extLst>
              <a:ext uri="{FF2B5EF4-FFF2-40B4-BE49-F238E27FC236}">
                <a16:creationId xmlns:a16="http://schemas.microsoft.com/office/drawing/2014/main" id="{2716D0AC-EB9D-49C1-90B7-2C683D535DE3}"/>
              </a:ext>
            </a:extLst>
          </p:cNvPr>
          <p:cNvGrpSpPr/>
          <p:nvPr/>
        </p:nvGrpSpPr>
        <p:grpSpPr>
          <a:xfrm>
            <a:off x="425071" y="2006600"/>
            <a:ext cx="2691733" cy="509896"/>
            <a:chOff x="888096" y="1000203"/>
            <a:chExt cx="4259825" cy="944066"/>
          </a:xfrm>
        </p:grpSpPr>
        <p:sp>
          <p:nvSpPr>
            <p:cNvPr id="30" name="椭圆 29">
              <a:extLst>
                <a:ext uri="{FF2B5EF4-FFF2-40B4-BE49-F238E27FC236}">
                  <a16:creationId xmlns:a16="http://schemas.microsoft.com/office/drawing/2014/main" id="{1715FB41-F313-424C-AFD2-CF87FF14FCED}"/>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a:extLst>
                <a:ext uri="{FF2B5EF4-FFF2-40B4-BE49-F238E27FC236}">
                  <a16:creationId xmlns:a16="http://schemas.microsoft.com/office/drawing/2014/main" id="{396B0385-A077-48B7-918E-A8A65BBF8670}"/>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2" name="椭圆 31">
              <a:extLst>
                <a:ext uri="{FF2B5EF4-FFF2-40B4-BE49-F238E27FC236}">
                  <a16:creationId xmlns:a16="http://schemas.microsoft.com/office/drawing/2014/main" id="{E45C7AC3-FA07-4860-AFE9-42273754165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3" name="椭圆 32">
              <a:extLst>
                <a:ext uri="{FF2B5EF4-FFF2-40B4-BE49-F238E27FC236}">
                  <a16:creationId xmlns:a16="http://schemas.microsoft.com/office/drawing/2014/main" id="{24F834EA-BDB2-4D4F-88EA-3832FF28643A}"/>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pic>
        <p:nvPicPr>
          <p:cNvPr id="3" name="图片 2">
            <a:extLst>
              <a:ext uri="{FF2B5EF4-FFF2-40B4-BE49-F238E27FC236}">
                <a16:creationId xmlns:a16="http://schemas.microsoft.com/office/drawing/2014/main" id="{D53F3C5E-6D15-4503-99EE-D7F5D2E6D2C5}"/>
              </a:ext>
            </a:extLst>
          </p:cNvPr>
          <p:cNvPicPr>
            <a:picLocks noChangeAspect="1"/>
          </p:cNvPicPr>
          <p:nvPr/>
        </p:nvPicPr>
        <p:blipFill>
          <a:blip r:embed="rId3"/>
          <a:stretch>
            <a:fillRect/>
          </a:stretch>
        </p:blipFill>
        <p:spPr>
          <a:xfrm>
            <a:off x="910631" y="691104"/>
            <a:ext cx="4807215" cy="4551965"/>
          </a:xfrm>
          <a:prstGeom prst="rect">
            <a:avLst/>
          </a:prstGeom>
        </p:spPr>
      </p:pic>
      <p:pic>
        <p:nvPicPr>
          <p:cNvPr id="7" name="图片 6">
            <a:extLst>
              <a:ext uri="{FF2B5EF4-FFF2-40B4-BE49-F238E27FC236}">
                <a16:creationId xmlns:a16="http://schemas.microsoft.com/office/drawing/2014/main" id="{ABFEAD95-FE7B-456B-98AF-4A842AE51783}"/>
              </a:ext>
            </a:extLst>
          </p:cNvPr>
          <p:cNvPicPr>
            <a:picLocks noChangeAspect="1"/>
          </p:cNvPicPr>
          <p:nvPr/>
        </p:nvPicPr>
        <p:blipFill>
          <a:blip r:embed="rId4"/>
          <a:stretch>
            <a:fillRect/>
          </a:stretch>
        </p:blipFill>
        <p:spPr>
          <a:xfrm>
            <a:off x="6543836" y="1008669"/>
            <a:ext cx="5223093" cy="4234400"/>
          </a:xfrm>
          <a:prstGeom prst="rect">
            <a:avLst/>
          </a:prstGeom>
        </p:spPr>
      </p:pic>
      <p:sp>
        <p:nvSpPr>
          <p:cNvPr id="10" name="文本框 9">
            <a:extLst>
              <a:ext uri="{FF2B5EF4-FFF2-40B4-BE49-F238E27FC236}">
                <a16:creationId xmlns:a16="http://schemas.microsoft.com/office/drawing/2014/main" id="{79591ECC-D911-4974-9BF2-805C8654C409}"/>
              </a:ext>
            </a:extLst>
          </p:cNvPr>
          <p:cNvSpPr txBox="1"/>
          <p:nvPr/>
        </p:nvSpPr>
        <p:spPr>
          <a:xfrm>
            <a:off x="1904215" y="5679522"/>
            <a:ext cx="8648521" cy="453457"/>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先验原理：如果一个项集是频繁的，则它的子集也是频繁的（反推很有用）</a:t>
            </a:r>
          </a:p>
        </p:txBody>
      </p:sp>
    </p:spTree>
    <p:extLst>
      <p:ext uri="{BB962C8B-B14F-4D97-AF65-F5344CB8AC3E}">
        <p14:creationId xmlns:p14="http://schemas.microsoft.com/office/powerpoint/2010/main" val="193748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14">
            <a:extLst>
              <a:ext uri="{FF2B5EF4-FFF2-40B4-BE49-F238E27FC236}">
                <a16:creationId xmlns:a16="http://schemas.microsoft.com/office/drawing/2014/main" id="{2716D0AC-EB9D-49C1-90B7-2C683D535DE3}"/>
              </a:ext>
            </a:extLst>
          </p:cNvPr>
          <p:cNvGrpSpPr/>
          <p:nvPr/>
        </p:nvGrpSpPr>
        <p:grpSpPr>
          <a:xfrm>
            <a:off x="425071" y="2006600"/>
            <a:ext cx="2691733" cy="509896"/>
            <a:chOff x="888096" y="1000203"/>
            <a:chExt cx="4259825" cy="944066"/>
          </a:xfrm>
        </p:grpSpPr>
        <p:sp>
          <p:nvSpPr>
            <p:cNvPr id="30" name="椭圆 29">
              <a:extLst>
                <a:ext uri="{FF2B5EF4-FFF2-40B4-BE49-F238E27FC236}">
                  <a16:creationId xmlns:a16="http://schemas.microsoft.com/office/drawing/2014/main" id="{1715FB41-F313-424C-AFD2-CF87FF14FCED}"/>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a:extLst>
                <a:ext uri="{FF2B5EF4-FFF2-40B4-BE49-F238E27FC236}">
                  <a16:creationId xmlns:a16="http://schemas.microsoft.com/office/drawing/2014/main" id="{396B0385-A077-48B7-918E-A8A65BBF8670}"/>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2" name="椭圆 31">
              <a:extLst>
                <a:ext uri="{FF2B5EF4-FFF2-40B4-BE49-F238E27FC236}">
                  <a16:creationId xmlns:a16="http://schemas.microsoft.com/office/drawing/2014/main" id="{E45C7AC3-FA07-4860-AFE9-42273754165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3" name="椭圆 32">
              <a:extLst>
                <a:ext uri="{FF2B5EF4-FFF2-40B4-BE49-F238E27FC236}">
                  <a16:creationId xmlns:a16="http://schemas.microsoft.com/office/drawing/2014/main" id="{24F834EA-BDB2-4D4F-88EA-3832FF28643A}"/>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pic>
        <p:nvPicPr>
          <p:cNvPr id="4" name="图片 3">
            <a:extLst>
              <a:ext uri="{FF2B5EF4-FFF2-40B4-BE49-F238E27FC236}">
                <a16:creationId xmlns:a16="http://schemas.microsoft.com/office/drawing/2014/main" id="{3F25A32F-133E-4C2B-BDAA-E38257432AAD}"/>
              </a:ext>
            </a:extLst>
          </p:cNvPr>
          <p:cNvPicPr>
            <a:picLocks noChangeAspect="1"/>
          </p:cNvPicPr>
          <p:nvPr/>
        </p:nvPicPr>
        <p:blipFill>
          <a:blip r:embed="rId3"/>
          <a:stretch>
            <a:fillRect/>
          </a:stretch>
        </p:blipFill>
        <p:spPr>
          <a:xfrm>
            <a:off x="794094" y="1737668"/>
            <a:ext cx="10116230" cy="3183123"/>
          </a:xfrm>
          <a:prstGeom prst="rect">
            <a:avLst/>
          </a:prstGeom>
        </p:spPr>
      </p:pic>
    </p:spTree>
    <p:extLst>
      <p:ext uri="{BB962C8B-B14F-4D97-AF65-F5344CB8AC3E}">
        <p14:creationId xmlns:p14="http://schemas.microsoft.com/office/powerpoint/2010/main" val="160820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83FE96-ED69-4FC7-8C8B-734B9CC1BA99}"/>
              </a:ext>
            </a:extLst>
          </p:cNvPr>
          <p:cNvPicPr>
            <a:picLocks noChangeAspect="1"/>
          </p:cNvPicPr>
          <p:nvPr/>
        </p:nvPicPr>
        <p:blipFill>
          <a:blip r:embed="rId3"/>
          <a:stretch>
            <a:fillRect/>
          </a:stretch>
        </p:blipFill>
        <p:spPr>
          <a:xfrm>
            <a:off x="2282317" y="709225"/>
            <a:ext cx="7936339" cy="5884824"/>
          </a:xfrm>
          <a:prstGeom prst="rect">
            <a:avLst/>
          </a:prstGeom>
        </p:spPr>
      </p:pic>
      <p:sp>
        <p:nvSpPr>
          <p:cNvPr id="5" name="文本框 4">
            <a:extLst>
              <a:ext uri="{FF2B5EF4-FFF2-40B4-BE49-F238E27FC236}">
                <a16:creationId xmlns:a16="http://schemas.microsoft.com/office/drawing/2014/main" id="{AA64002A-9401-4D78-9AFA-4BE69A9FC49A}"/>
              </a:ext>
            </a:extLst>
          </p:cNvPr>
          <p:cNvSpPr txBox="1"/>
          <p:nvPr/>
        </p:nvSpPr>
        <p:spPr>
          <a:xfrm>
            <a:off x="593889" y="1002909"/>
            <a:ext cx="1467068" cy="453457"/>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主体代码：</a:t>
            </a:r>
          </a:p>
        </p:txBody>
      </p:sp>
    </p:spTree>
    <p:extLst>
      <p:ext uri="{BB962C8B-B14F-4D97-AF65-F5344CB8AC3E}">
        <p14:creationId xmlns:p14="http://schemas.microsoft.com/office/powerpoint/2010/main" val="377291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A64002A-9401-4D78-9AFA-4BE69A9FC49A}"/>
              </a:ext>
            </a:extLst>
          </p:cNvPr>
          <p:cNvSpPr txBox="1"/>
          <p:nvPr/>
        </p:nvSpPr>
        <p:spPr>
          <a:xfrm>
            <a:off x="593889" y="1002909"/>
            <a:ext cx="1467068" cy="453457"/>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主体代码：</a:t>
            </a:r>
          </a:p>
        </p:txBody>
      </p:sp>
      <p:pic>
        <p:nvPicPr>
          <p:cNvPr id="2" name="图片 1">
            <a:extLst>
              <a:ext uri="{FF2B5EF4-FFF2-40B4-BE49-F238E27FC236}">
                <a16:creationId xmlns:a16="http://schemas.microsoft.com/office/drawing/2014/main" id="{5AFE99AE-F5A0-4DF8-A70C-885B829264C8}"/>
              </a:ext>
            </a:extLst>
          </p:cNvPr>
          <p:cNvPicPr>
            <a:picLocks noChangeAspect="1"/>
          </p:cNvPicPr>
          <p:nvPr/>
        </p:nvPicPr>
        <p:blipFill>
          <a:blip r:embed="rId3"/>
          <a:stretch>
            <a:fillRect/>
          </a:stretch>
        </p:blipFill>
        <p:spPr>
          <a:xfrm>
            <a:off x="2345826" y="320531"/>
            <a:ext cx="7175247" cy="6216937"/>
          </a:xfrm>
          <a:prstGeom prst="rect">
            <a:avLst/>
          </a:prstGeom>
        </p:spPr>
      </p:pic>
    </p:spTree>
    <p:extLst>
      <p:ext uri="{BB962C8B-B14F-4D97-AF65-F5344CB8AC3E}">
        <p14:creationId xmlns:p14="http://schemas.microsoft.com/office/powerpoint/2010/main" val="204526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A64002A-9401-4D78-9AFA-4BE69A9FC49A}"/>
              </a:ext>
            </a:extLst>
          </p:cNvPr>
          <p:cNvSpPr txBox="1"/>
          <p:nvPr/>
        </p:nvSpPr>
        <p:spPr>
          <a:xfrm>
            <a:off x="593889" y="1002909"/>
            <a:ext cx="1467068" cy="453457"/>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主体代码：</a:t>
            </a:r>
          </a:p>
        </p:txBody>
      </p:sp>
      <p:pic>
        <p:nvPicPr>
          <p:cNvPr id="3" name="图片 2">
            <a:extLst>
              <a:ext uri="{FF2B5EF4-FFF2-40B4-BE49-F238E27FC236}">
                <a16:creationId xmlns:a16="http://schemas.microsoft.com/office/drawing/2014/main" id="{4C42F7BD-DB81-4BEC-B5A7-1475B6683EB7}"/>
              </a:ext>
            </a:extLst>
          </p:cNvPr>
          <p:cNvPicPr>
            <a:picLocks noChangeAspect="1"/>
          </p:cNvPicPr>
          <p:nvPr/>
        </p:nvPicPr>
        <p:blipFill>
          <a:blip r:embed="rId3"/>
          <a:stretch>
            <a:fillRect/>
          </a:stretch>
        </p:blipFill>
        <p:spPr>
          <a:xfrm>
            <a:off x="2060956" y="659876"/>
            <a:ext cx="9232893" cy="6014301"/>
          </a:xfrm>
          <a:prstGeom prst="rect">
            <a:avLst/>
          </a:prstGeom>
        </p:spPr>
      </p:pic>
    </p:spTree>
    <p:extLst>
      <p:ext uri="{BB962C8B-B14F-4D97-AF65-F5344CB8AC3E}">
        <p14:creationId xmlns:p14="http://schemas.microsoft.com/office/powerpoint/2010/main" val="365392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A64002A-9401-4D78-9AFA-4BE69A9FC49A}"/>
              </a:ext>
            </a:extLst>
          </p:cNvPr>
          <p:cNvSpPr txBox="1"/>
          <p:nvPr/>
        </p:nvSpPr>
        <p:spPr>
          <a:xfrm>
            <a:off x="593889" y="1002909"/>
            <a:ext cx="1467068" cy="453457"/>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主体代码：</a:t>
            </a:r>
          </a:p>
        </p:txBody>
      </p:sp>
      <p:pic>
        <p:nvPicPr>
          <p:cNvPr id="3" name="图片 2">
            <a:extLst>
              <a:ext uri="{FF2B5EF4-FFF2-40B4-BE49-F238E27FC236}">
                <a16:creationId xmlns:a16="http://schemas.microsoft.com/office/drawing/2014/main" id="{6BB3DE7E-0DC3-4122-B97D-36F95216551B}"/>
              </a:ext>
            </a:extLst>
          </p:cNvPr>
          <p:cNvPicPr>
            <a:picLocks noChangeAspect="1"/>
          </p:cNvPicPr>
          <p:nvPr/>
        </p:nvPicPr>
        <p:blipFill>
          <a:blip r:embed="rId3"/>
          <a:stretch>
            <a:fillRect/>
          </a:stretch>
        </p:blipFill>
        <p:spPr>
          <a:xfrm>
            <a:off x="2060956" y="314121"/>
            <a:ext cx="8468783" cy="6380704"/>
          </a:xfrm>
          <a:prstGeom prst="rect">
            <a:avLst/>
          </a:prstGeom>
        </p:spPr>
      </p:pic>
    </p:spTree>
    <p:extLst>
      <p:ext uri="{BB962C8B-B14F-4D97-AF65-F5344CB8AC3E}">
        <p14:creationId xmlns:p14="http://schemas.microsoft.com/office/powerpoint/2010/main" val="37147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A64002A-9401-4D78-9AFA-4BE69A9FC49A}"/>
              </a:ext>
            </a:extLst>
          </p:cNvPr>
          <p:cNvSpPr txBox="1"/>
          <p:nvPr/>
        </p:nvSpPr>
        <p:spPr>
          <a:xfrm>
            <a:off x="593889" y="1002909"/>
            <a:ext cx="1467068" cy="453457"/>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主体代码：</a:t>
            </a:r>
          </a:p>
        </p:txBody>
      </p:sp>
      <p:pic>
        <p:nvPicPr>
          <p:cNvPr id="2" name="图片 1">
            <a:extLst>
              <a:ext uri="{FF2B5EF4-FFF2-40B4-BE49-F238E27FC236}">
                <a16:creationId xmlns:a16="http://schemas.microsoft.com/office/drawing/2014/main" id="{7782A46A-F444-4195-94F4-898E299FC23C}"/>
              </a:ext>
            </a:extLst>
          </p:cNvPr>
          <p:cNvPicPr>
            <a:picLocks noChangeAspect="1"/>
          </p:cNvPicPr>
          <p:nvPr/>
        </p:nvPicPr>
        <p:blipFill>
          <a:blip r:embed="rId3"/>
          <a:stretch>
            <a:fillRect/>
          </a:stretch>
        </p:blipFill>
        <p:spPr>
          <a:xfrm>
            <a:off x="1947834" y="284283"/>
            <a:ext cx="9176191" cy="6120259"/>
          </a:xfrm>
          <a:prstGeom prst="rect">
            <a:avLst/>
          </a:prstGeom>
        </p:spPr>
      </p:pic>
    </p:spTree>
    <p:extLst>
      <p:ext uri="{BB962C8B-B14F-4D97-AF65-F5344CB8AC3E}">
        <p14:creationId xmlns:p14="http://schemas.microsoft.com/office/powerpoint/2010/main" val="377143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A64002A-9401-4D78-9AFA-4BE69A9FC49A}"/>
              </a:ext>
            </a:extLst>
          </p:cNvPr>
          <p:cNvSpPr txBox="1"/>
          <p:nvPr/>
        </p:nvSpPr>
        <p:spPr>
          <a:xfrm>
            <a:off x="358219" y="899214"/>
            <a:ext cx="1574470" cy="2361672"/>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运行结果：</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此时：</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支持度：</a:t>
            </a:r>
            <a:r>
              <a:rPr lang="en-US" altLang="zh-CN" sz="2000" kern="0" dirty="0">
                <a:latin typeface="微软雅黑" panose="020B0503020204020204" pitchFamily="34" charset="-122"/>
                <a:ea typeface="微软雅黑" panose="020B0503020204020204" pitchFamily="34" charset="-122"/>
                <a:cs typeface="+mn-ea"/>
                <a:sym typeface="+mn-lt"/>
              </a:rPr>
              <a:t>0.4</a:t>
            </a: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置信度：</a:t>
            </a:r>
            <a:r>
              <a:rPr lang="en-US" altLang="zh-CN" sz="2000" kern="0" dirty="0">
                <a:latin typeface="微软雅黑" panose="020B0503020204020204" pitchFamily="34" charset="-122"/>
                <a:ea typeface="微软雅黑" panose="020B0503020204020204" pitchFamily="34" charset="-122"/>
                <a:cs typeface="+mn-ea"/>
                <a:sym typeface="+mn-lt"/>
              </a:rPr>
              <a:t>0.7</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F2E3C5D2-2E79-4878-ADF5-850A8B89DE89}"/>
              </a:ext>
            </a:extLst>
          </p:cNvPr>
          <p:cNvPicPr>
            <a:picLocks noChangeAspect="1"/>
          </p:cNvPicPr>
          <p:nvPr/>
        </p:nvPicPr>
        <p:blipFill>
          <a:blip r:embed="rId3"/>
          <a:stretch>
            <a:fillRect/>
          </a:stretch>
        </p:blipFill>
        <p:spPr>
          <a:xfrm>
            <a:off x="2060957" y="318268"/>
            <a:ext cx="9376738" cy="6271067"/>
          </a:xfrm>
          <a:prstGeom prst="rect">
            <a:avLst/>
          </a:prstGeom>
        </p:spPr>
      </p:pic>
    </p:spTree>
    <p:extLst>
      <p:ext uri="{BB962C8B-B14F-4D97-AF65-F5344CB8AC3E}">
        <p14:creationId xmlns:p14="http://schemas.microsoft.com/office/powerpoint/2010/main" val="420465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A64002A-9401-4D78-9AFA-4BE69A9FC49A}"/>
              </a:ext>
            </a:extLst>
          </p:cNvPr>
          <p:cNvSpPr txBox="1"/>
          <p:nvPr/>
        </p:nvSpPr>
        <p:spPr>
          <a:xfrm>
            <a:off x="358219" y="899214"/>
            <a:ext cx="1467068" cy="930511"/>
          </a:xfrm>
          <a:prstGeom prst="rect">
            <a:avLst/>
          </a:prstGeom>
          <a:noFill/>
        </p:spPr>
        <p:txBody>
          <a:bodyPr wrap="non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运行结果：</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sz="2000" kern="0" dirty="0">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1CD77E4A-FB81-44A3-BC59-6F6E65CB5A2E}"/>
              </a:ext>
            </a:extLst>
          </p:cNvPr>
          <p:cNvPicPr>
            <a:picLocks noChangeAspect="1"/>
          </p:cNvPicPr>
          <p:nvPr/>
        </p:nvPicPr>
        <p:blipFill>
          <a:blip r:embed="rId3"/>
          <a:stretch>
            <a:fillRect/>
          </a:stretch>
        </p:blipFill>
        <p:spPr>
          <a:xfrm>
            <a:off x="2158837" y="417970"/>
            <a:ext cx="3937163" cy="2058317"/>
          </a:xfrm>
          <a:prstGeom prst="rect">
            <a:avLst/>
          </a:prstGeom>
        </p:spPr>
      </p:pic>
      <p:sp>
        <p:nvSpPr>
          <p:cNvPr id="4" name="文本框 3">
            <a:extLst>
              <a:ext uri="{FF2B5EF4-FFF2-40B4-BE49-F238E27FC236}">
                <a16:creationId xmlns:a16="http://schemas.microsoft.com/office/drawing/2014/main" id="{D317D1EF-84AE-4383-8263-D3C6CE734A30}"/>
              </a:ext>
            </a:extLst>
          </p:cNvPr>
          <p:cNvSpPr txBox="1"/>
          <p:nvPr/>
        </p:nvSpPr>
        <p:spPr>
          <a:xfrm>
            <a:off x="2506008" y="2641594"/>
            <a:ext cx="1433406"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置信度：</a:t>
            </a:r>
            <a:r>
              <a:rPr lang="en-US" altLang="zh-CN" kern="0" dirty="0">
                <a:latin typeface="微软雅黑" panose="020B0503020204020204" pitchFamily="34" charset="-122"/>
                <a:ea typeface="微软雅黑" panose="020B0503020204020204" pitchFamily="34" charset="-122"/>
                <a:cs typeface="+mn-ea"/>
                <a:sym typeface="+mn-lt"/>
              </a:rPr>
              <a:t>0.7</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3EA7FF39-D0E0-4D7A-83E4-79C7CE3D6FDA}"/>
              </a:ext>
            </a:extLst>
          </p:cNvPr>
          <p:cNvSpPr txBox="1"/>
          <p:nvPr/>
        </p:nvSpPr>
        <p:spPr>
          <a:xfrm>
            <a:off x="4270342" y="2641594"/>
            <a:ext cx="1202573"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支持度</a:t>
            </a:r>
            <a:r>
              <a:rPr lang="en-US" altLang="zh-CN" kern="0" dirty="0">
                <a:latin typeface="微软雅黑" panose="020B0503020204020204" pitchFamily="34" charset="-122"/>
                <a:ea typeface="微软雅黑" panose="020B0503020204020204" pitchFamily="34" charset="-122"/>
                <a:cs typeface="+mn-ea"/>
                <a:sym typeface="+mn-lt"/>
              </a:rPr>
              <a:t>0.7</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3CDCD3E6-D842-41A7-83E6-F5DC79A350EF}"/>
              </a:ext>
            </a:extLst>
          </p:cNvPr>
          <p:cNvPicPr>
            <a:picLocks noChangeAspect="1"/>
          </p:cNvPicPr>
          <p:nvPr/>
        </p:nvPicPr>
        <p:blipFill>
          <a:blip r:embed="rId4"/>
          <a:stretch>
            <a:fillRect/>
          </a:stretch>
        </p:blipFill>
        <p:spPr>
          <a:xfrm>
            <a:off x="7067951" y="383385"/>
            <a:ext cx="4149946" cy="2074973"/>
          </a:xfrm>
          <a:prstGeom prst="rect">
            <a:avLst/>
          </a:prstGeom>
        </p:spPr>
      </p:pic>
      <p:sp>
        <p:nvSpPr>
          <p:cNvPr id="8" name="文本框 7">
            <a:extLst>
              <a:ext uri="{FF2B5EF4-FFF2-40B4-BE49-F238E27FC236}">
                <a16:creationId xmlns:a16="http://schemas.microsoft.com/office/drawing/2014/main" id="{FE83C768-E659-41E2-802E-BAC446F3F909}"/>
              </a:ext>
            </a:extLst>
          </p:cNvPr>
          <p:cNvSpPr txBox="1"/>
          <p:nvPr/>
        </p:nvSpPr>
        <p:spPr>
          <a:xfrm>
            <a:off x="7249261" y="2626400"/>
            <a:ext cx="1433406"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置信度：</a:t>
            </a:r>
            <a:r>
              <a:rPr lang="en-US" altLang="zh-CN" kern="0" dirty="0">
                <a:latin typeface="微软雅黑" panose="020B0503020204020204" pitchFamily="34" charset="-122"/>
                <a:ea typeface="微软雅黑" panose="020B0503020204020204" pitchFamily="34" charset="-122"/>
                <a:cs typeface="+mn-ea"/>
                <a:sym typeface="+mn-lt"/>
              </a:rPr>
              <a:t>0.5</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05D73AE7-17D8-40D6-BEE6-A87C078C93B6}"/>
              </a:ext>
            </a:extLst>
          </p:cNvPr>
          <p:cNvSpPr txBox="1"/>
          <p:nvPr/>
        </p:nvSpPr>
        <p:spPr>
          <a:xfrm>
            <a:off x="9437802" y="2626400"/>
            <a:ext cx="1202573"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支持度</a:t>
            </a:r>
            <a:r>
              <a:rPr lang="en-US" altLang="zh-CN" kern="0" dirty="0">
                <a:latin typeface="微软雅黑" panose="020B0503020204020204" pitchFamily="34" charset="-122"/>
                <a:ea typeface="微软雅黑" panose="020B0503020204020204" pitchFamily="34" charset="-122"/>
                <a:cs typeface="+mn-ea"/>
                <a:sym typeface="+mn-lt"/>
              </a:rPr>
              <a:t>0.5</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0" name="图片 9">
            <a:extLst>
              <a:ext uri="{FF2B5EF4-FFF2-40B4-BE49-F238E27FC236}">
                <a16:creationId xmlns:a16="http://schemas.microsoft.com/office/drawing/2014/main" id="{A72A713F-4212-4F2F-A3E8-8DA71124AAF4}"/>
              </a:ext>
            </a:extLst>
          </p:cNvPr>
          <p:cNvPicPr>
            <a:picLocks noChangeAspect="1"/>
          </p:cNvPicPr>
          <p:nvPr/>
        </p:nvPicPr>
        <p:blipFill>
          <a:blip r:embed="rId5"/>
          <a:stretch>
            <a:fillRect/>
          </a:stretch>
        </p:blipFill>
        <p:spPr>
          <a:xfrm>
            <a:off x="2158837" y="3186551"/>
            <a:ext cx="3959159" cy="2379768"/>
          </a:xfrm>
          <a:prstGeom prst="rect">
            <a:avLst/>
          </a:prstGeom>
        </p:spPr>
      </p:pic>
      <p:sp>
        <p:nvSpPr>
          <p:cNvPr id="11" name="文本框 10">
            <a:extLst>
              <a:ext uri="{FF2B5EF4-FFF2-40B4-BE49-F238E27FC236}">
                <a16:creationId xmlns:a16="http://schemas.microsoft.com/office/drawing/2014/main" id="{750FA506-425A-479A-A02A-607886120CBF}"/>
              </a:ext>
            </a:extLst>
          </p:cNvPr>
          <p:cNvSpPr txBox="1"/>
          <p:nvPr/>
        </p:nvSpPr>
        <p:spPr>
          <a:xfrm>
            <a:off x="2385031" y="5844031"/>
            <a:ext cx="1433406"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置信度：</a:t>
            </a:r>
            <a:r>
              <a:rPr lang="en-US" altLang="zh-CN" kern="0" dirty="0">
                <a:latin typeface="微软雅黑" panose="020B0503020204020204" pitchFamily="34" charset="-122"/>
                <a:ea typeface="微软雅黑" panose="020B0503020204020204" pitchFamily="34" charset="-122"/>
                <a:cs typeface="+mn-ea"/>
                <a:sym typeface="+mn-lt"/>
              </a:rPr>
              <a:t>0.5</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CAEECCAD-9A2A-4651-93E7-070C9B7B0DD9}"/>
              </a:ext>
            </a:extLst>
          </p:cNvPr>
          <p:cNvSpPr txBox="1"/>
          <p:nvPr/>
        </p:nvSpPr>
        <p:spPr>
          <a:xfrm>
            <a:off x="4270342" y="5844031"/>
            <a:ext cx="1202573"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支持度</a:t>
            </a:r>
            <a:r>
              <a:rPr lang="en-US" altLang="zh-CN" kern="0" dirty="0">
                <a:latin typeface="微软雅黑" panose="020B0503020204020204" pitchFamily="34" charset="-122"/>
                <a:ea typeface="微软雅黑" panose="020B0503020204020204" pitchFamily="34" charset="-122"/>
                <a:cs typeface="+mn-ea"/>
                <a:sym typeface="+mn-lt"/>
              </a:rPr>
              <a:t>0.7</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3D922220-82CE-4C85-B669-C1AA1F643C7F}"/>
              </a:ext>
            </a:extLst>
          </p:cNvPr>
          <p:cNvPicPr>
            <a:picLocks noChangeAspect="1"/>
          </p:cNvPicPr>
          <p:nvPr/>
        </p:nvPicPr>
        <p:blipFill>
          <a:blip r:embed="rId6"/>
          <a:stretch>
            <a:fillRect/>
          </a:stretch>
        </p:blipFill>
        <p:spPr>
          <a:xfrm>
            <a:off x="7067951" y="3186551"/>
            <a:ext cx="4372098" cy="2379768"/>
          </a:xfrm>
          <a:prstGeom prst="rect">
            <a:avLst/>
          </a:prstGeom>
        </p:spPr>
      </p:pic>
      <p:sp>
        <p:nvSpPr>
          <p:cNvPr id="14" name="文本框 13">
            <a:extLst>
              <a:ext uri="{FF2B5EF4-FFF2-40B4-BE49-F238E27FC236}">
                <a16:creationId xmlns:a16="http://schemas.microsoft.com/office/drawing/2014/main" id="{AE57A0DA-727A-4DC3-AC08-3F11797FD01C}"/>
              </a:ext>
            </a:extLst>
          </p:cNvPr>
          <p:cNvSpPr txBox="1"/>
          <p:nvPr/>
        </p:nvSpPr>
        <p:spPr>
          <a:xfrm>
            <a:off x="7249261" y="5843107"/>
            <a:ext cx="1433406"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置信度：</a:t>
            </a:r>
            <a:r>
              <a:rPr lang="en-US" altLang="zh-CN" kern="0" dirty="0">
                <a:latin typeface="微软雅黑" panose="020B0503020204020204" pitchFamily="34" charset="-122"/>
                <a:ea typeface="微软雅黑" panose="020B0503020204020204" pitchFamily="34" charset="-122"/>
                <a:cs typeface="+mn-ea"/>
                <a:sym typeface="+mn-lt"/>
              </a:rPr>
              <a:t>0.9</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5" name="文本框 14">
            <a:extLst>
              <a:ext uri="{FF2B5EF4-FFF2-40B4-BE49-F238E27FC236}">
                <a16:creationId xmlns:a16="http://schemas.microsoft.com/office/drawing/2014/main" id="{3BA5B187-D7D5-42F8-AC97-BD19D03DED33}"/>
              </a:ext>
            </a:extLst>
          </p:cNvPr>
          <p:cNvSpPr txBox="1"/>
          <p:nvPr/>
        </p:nvSpPr>
        <p:spPr>
          <a:xfrm>
            <a:off x="9437801" y="5843107"/>
            <a:ext cx="1202573"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支持度</a:t>
            </a:r>
            <a:r>
              <a:rPr lang="en-US" altLang="zh-CN" kern="0" dirty="0">
                <a:latin typeface="微软雅黑" panose="020B0503020204020204" pitchFamily="34" charset="-122"/>
                <a:ea typeface="微软雅黑" panose="020B0503020204020204" pitchFamily="34" charset="-122"/>
                <a:cs typeface="+mn-ea"/>
                <a:sym typeface="+mn-lt"/>
              </a:rPr>
              <a:t>0.9</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0143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QG</a:t>
            </a:r>
            <a:r>
              <a:rPr lang="zh-CN" altLang="en-US" dirty="0">
                <a:solidFill>
                  <a:srgbClr val="000000"/>
                </a:solidFill>
                <a:latin typeface="Segoe UI"/>
                <a:ea typeface="微软雅黑"/>
              </a:rPr>
              <a:t>工作室 </a:t>
            </a:r>
            <a:r>
              <a:rPr lang="en-US" altLang="zh-CN" dirty="0">
                <a:solidFill>
                  <a:srgbClr val="000000"/>
                </a:solidFill>
                <a:latin typeface="Segoe UI"/>
                <a:ea typeface="微软雅黑"/>
              </a:rPr>
              <a:t>- </a:t>
            </a:r>
            <a:r>
              <a:rPr lang="zh-CN" altLang="en-US" dirty="0">
                <a:solidFill>
                  <a:srgbClr val="000000"/>
                </a:solidFill>
                <a:latin typeface="Segoe UI"/>
                <a:ea typeface="微软雅黑"/>
              </a:rPr>
              <a:t>数据挖掘</a:t>
            </a:r>
          </a:p>
        </p:txBody>
      </p:sp>
      <p:sp>
        <p:nvSpPr>
          <p:cNvPr id="3" name="文本占位符 2"/>
          <p:cNvSpPr>
            <a:spLocks noGrp="1"/>
          </p:cNvSpPr>
          <p:nvPr>
            <p:ph type="body" sz="quarter" idx="11"/>
          </p:nvPr>
        </p:nvSpPr>
        <p:spPr/>
        <p:txBody>
          <a:bodyPr/>
          <a:lstStyle/>
          <a:p>
            <a:r>
              <a:rPr lang="en-US" altLang="zh-CN" dirty="0">
                <a:solidFill>
                  <a:srgbClr val="000000"/>
                </a:solidFill>
                <a:ea typeface="微软雅黑" charset="0"/>
              </a:rPr>
              <a:t>KNN</a:t>
            </a:r>
            <a:r>
              <a:rPr lang="zh-CN" altLang="en-US" dirty="0">
                <a:solidFill>
                  <a:srgbClr val="000000"/>
                </a:solidFill>
                <a:ea typeface="微软雅黑" charset="0"/>
              </a:rPr>
              <a:t>算法</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87352456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5884" y="2694647"/>
            <a:ext cx="11777458" cy="1759366"/>
          </a:xfrm>
        </p:spPr>
        <p:txBody>
          <a:bodyPr/>
          <a:lstStyle/>
          <a:p>
            <a:r>
              <a:rPr lang="en-US" altLang="zh-CN" sz="6000" dirty="0">
                <a:latin typeface="Segoe UI"/>
                <a:ea typeface="微软雅黑"/>
              </a:rPr>
              <a:t>THANK</a:t>
            </a:r>
            <a:r>
              <a:rPr lang="zh-CN" altLang="en-US" sz="6000" dirty="0">
                <a:latin typeface="Segoe UI"/>
                <a:ea typeface="微软雅黑"/>
              </a:rPr>
              <a:t> </a:t>
            </a:r>
            <a:r>
              <a:rPr lang="en-US" altLang="zh-CN" sz="6000" dirty="0">
                <a:latin typeface="Segoe UI"/>
                <a:ea typeface="微软雅黑"/>
              </a:rPr>
              <a:t>YOU</a:t>
            </a:r>
            <a:r>
              <a:rPr lang="zh-CN" altLang="en-US" sz="6000" dirty="0">
                <a:latin typeface="Segoe UI"/>
                <a:ea typeface="微软雅黑"/>
              </a:rPr>
              <a:t> ！</a:t>
            </a:r>
            <a:endParaRPr lang="en-US" altLang="zh-CN" sz="6000" dirty="0">
              <a:latin typeface="Segoe UI"/>
              <a:ea typeface="微软雅黑"/>
            </a:endParaRPr>
          </a:p>
          <a:p>
            <a:endParaRPr lang="en-US" altLang="zh-CN" sz="6000" dirty="0">
              <a:latin typeface="Segoe UI"/>
              <a:ea typeface="微软雅黑"/>
            </a:endParaRPr>
          </a:p>
        </p:txBody>
      </p:sp>
      <p:sp>
        <p:nvSpPr>
          <p:cNvPr id="6" name="文本占位符 5"/>
          <p:cNvSpPr>
            <a:spLocks noGrp="1"/>
          </p:cNvSpPr>
          <p:nvPr>
            <p:ph type="body" sz="quarter" idx="14"/>
          </p:nvPr>
        </p:nvSpPr>
        <p:spPr/>
        <p:txBody>
          <a:bodyPr/>
          <a:lstStyle/>
          <a:p>
            <a:r>
              <a:rPr lang="zh-CN" altLang="en-US" dirty="0">
                <a:solidFill>
                  <a:srgbClr val="000000"/>
                </a:solidFill>
                <a:latin typeface="Segoe UI"/>
                <a:ea typeface="微软雅黑"/>
              </a:rPr>
              <a:t>中期考核答辩</a:t>
            </a:r>
          </a:p>
        </p:txBody>
      </p:sp>
      <p:sp>
        <p:nvSpPr>
          <p:cNvPr id="7" name="文本占位符 11">
            <a:extLst>
              <a:ext uri="{FF2B5EF4-FFF2-40B4-BE49-F238E27FC236}">
                <a16:creationId xmlns:a16="http://schemas.microsoft.com/office/drawing/2014/main" id="{CBD2E7AE-56FF-4963-9694-4092E2C33530}"/>
              </a:ext>
            </a:extLst>
          </p:cNvPr>
          <p:cNvSpPr txBox="1">
            <a:spLocks/>
          </p:cNvSpPr>
          <p:nvPr/>
        </p:nvSpPr>
        <p:spPr>
          <a:xfrm>
            <a:off x="7898680" y="5505922"/>
            <a:ext cx="5881540" cy="508364"/>
          </a:xfrm>
          <a:prstGeom prst="rect">
            <a:avLst/>
          </a:prstGeom>
          <a:ln w="12700" cmpd="sng">
            <a:noFill/>
          </a:ln>
        </p:spPr>
        <p:txBody>
          <a:bodyPr vert="horz" anchor="ctr"/>
          <a:lstStyle>
            <a:lvl1pPr marL="0" indent="0" algn="ctr" defTabSz="914400" rtl="0" eaLnBrk="1" latinLnBrk="0" hangingPunct="1">
              <a:lnSpc>
                <a:spcPct val="90000"/>
              </a:lnSpc>
              <a:spcBef>
                <a:spcPts val="1000"/>
              </a:spcBef>
              <a:buFont typeface="Arial" panose="020B0604020202020204" pitchFamily="34" charset="0"/>
              <a:buNone/>
              <a:defRPr sz="20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答辩人：谭湘霖</a:t>
            </a:r>
            <a:endParaRPr lang="en-US" altLang="zh-CN" dirty="0"/>
          </a:p>
          <a:p>
            <a:pPr algn="l"/>
            <a:r>
              <a:rPr lang="zh-CN" altLang="en-US" dirty="0"/>
              <a:t>日期：</a:t>
            </a:r>
            <a:r>
              <a:rPr lang="en-US" altLang="zh-CN" dirty="0"/>
              <a:t>2020.04.24</a:t>
            </a:r>
            <a:endParaRPr lang="zh-CN" altLang="en-US" dirty="0"/>
          </a:p>
        </p:txBody>
      </p:sp>
    </p:spTree>
    <p:extLst>
      <p:ext uri="{BB962C8B-B14F-4D97-AF65-F5344CB8AC3E}">
        <p14:creationId xmlns:p14="http://schemas.microsoft.com/office/powerpoint/2010/main" val="1003886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14">
            <a:extLst>
              <a:ext uri="{FF2B5EF4-FFF2-40B4-BE49-F238E27FC236}">
                <a16:creationId xmlns:a16="http://schemas.microsoft.com/office/drawing/2014/main" id="{2716D0AC-EB9D-49C1-90B7-2C683D535DE3}"/>
              </a:ext>
            </a:extLst>
          </p:cNvPr>
          <p:cNvGrpSpPr/>
          <p:nvPr/>
        </p:nvGrpSpPr>
        <p:grpSpPr>
          <a:xfrm>
            <a:off x="451123" y="2280031"/>
            <a:ext cx="2711177" cy="778409"/>
            <a:chOff x="857325" y="1000203"/>
            <a:chExt cx="4290596" cy="1441214"/>
          </a:xfrm>
        </p:grpSpPr>
        <p:sp>
          <p:nvSpPr>
            <p:cNvPr id="29" name="矩形 28">
              <a:extLst>
                <a:ext uri="{FF2B5EF4-FFF2-40B4-BE49-F238E27FC236}">
                  <a16:creationId xmlns:a16="http://schemas.microsoft.com/office/drawing/2014/main" id="{C19A3615-5A16-43CE-9C57-11FFF5172BA5}"/>
                </a:ext>
              </a:extLst>
            </p:cNvPr>
            <p:cNvSpPr/>
            <p:nvPr/>
          </p:nvSpPr>
          <p:spPr>
            <a:xfrm>
              <a:off x="857325" y="1569352"/>
              <a:ext cx="4199466" cy="872065"/>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zh-CN" altLang="en-US" kern="0" dirty="0">
                  <a:latin typeface="Segoe UI"/>
                  <a:ea typeface="微软雅黑"/>
                </a:rPr>
                <a:t>为什么要使用</a:t>
              </a:r>
              <a:r>
                <a:rPr lang="en-US" altLang="zh-CN" kern="0" dirty="0">
                  <a:latin typeface="Segoe UI"/>
                  <a:ea typeface="微软雅黑"/>
                </a:rPr>
                <a:t>KNN</a:t>
              </a:r>
              <a:r>
                <a:rPr lang="zh-CN" altLang="en-US" kern="0" dirty="0">
                  <a:latin typeface="Segoe UI"/>
                  <a:ea typeface="微软雅黑"/>
                </a:rPr>
                <a:t>？</a:t>
              </a:r>
            </a:p>
          </p:txBody>
        </p:sp>
        <p:sp>
          <p:nvSpPr>
            <p:cNvPr id="30" name="椭圆 29">
              <a:extLst>
                <a:ext uri="{FF2B5EF4-FFF2-40B4-BE49-F238E27FC236}">
                  <a16:creationId xmlns:a16="http://schemas.microsoft.com/office/drawing/2014/main" id="{1715FB41-F313-424C-AFD2-CF87FF14FCED}"/>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a:extLst>
                <a:ext uri="{FF2B5EF4-FFF2-40B4-BE49-F238E27FC236}">
                  <a16:creationId xmlns:a16="http://schemas.microsoft.com/office/drawing/2014/main" id="{396B0385-A077-48B7-918E-A8A65BBF8670}"/>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2" name="椭圆 31">
              <a:extLst>
                <a:ext uri="{FF2B5EF4-FFF2-40B4-BE49-F238E27FC236}">
                  <a16:creationId xmlns:a16="http://schemas.microsoft.com/office/drawing/2014/main" id="{E45C7AC3-FA07-4860-AFE9-42273754165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3" name="椭圆 32">
              <a:extLst>
                <a:ext uri="{FF2B5EF4-FFF2-40B4-BE49-F238E27FC236}">
                  <a16:creationId xmlns:a16="http://schemas.microsoft.com/office/drawing/2014/main" id="{24F834EA-BDB2-4D4F-88EA-3832FF28643A}"/>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34" name="组合 14">
            <a:extLst>
              <a:ext uri="{FF2B5EF4-FFF2-40B4-BE49-F238E27FC236}">
                <a16:creationId xmlns:a16="http://schemas.microsoft.com/office/drawing/2014/main" id="{EABC4A35-1B53-48B5-913F-D78A511D5E8B}"/>
              </a:ext>
            </a:extLst>
          </p:cNvPr>
          <p:cNvGrpSpPr/>
          <p:nvPr/>
        </p:nvGrpSpPr>
        <p:grpSpPr>
          <a:xfrm>
            <a:off x="431679" y="440521"/>
            <a:ext cx="2300757" cy="516461"/>
            <a:chOff x="888096" y="988047"/>
            <a:chExt cx="4259825" cy="956222"/>
          </a:xfrm>
        </p:grpSpPr>
        <p:sp>
          <p:nvSpPr>
            <p:cNvPr id="36" name="矩形 35">
              <a:extLst>
                <a:ext uri="{FF2B5EF4-FFF2-40B4-BE49-F238E27FC236}">
                  <a16:creationId xmlns:a16="http://schemas.microsoft.com/office/drawing/2014/main" id="{4B88471A-F4B6-4768-BF24-87065E6DC8AD}"/>
                </a:ext>
              </a:extLst>
            </p:cNvPr>
            <p:cNvSpPr/>
            <p:nvPr/>
          </p:nvSpPr>
          <p:spPr>
            <a:xfrm>
              <a:off x="911227" y="988047"/>
              <a:ext cx="4199466"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r>
                <a:rPr lang="en-US" altLang="zh-CN" kern="0" dirty="0">
                  <a:latin typeface="Segoe UI"/>
                  <a:ea typeface="微软雅黑"/>
                </a:rPr>
                <a:t>KNN</a:t>
              </a:r>
              <a:r>
                <a:rPr lang="zh-CN" altLang="en-US" kern="0" dirty="0">
                  <a:latin typeface="Segoe UI"/>
                  <a:ea typeface="微软雅黑"/>
                </a:rPr>
                <a:t>简介</a:t>
              </a:r>
            </a:p>
          </p:txBody>
        </p:sp>
        <p:sp>
          <p:nvSpPr>
            <p:cNvPr id="37" name="椭圆 36">
              <a:extLst>
                <a:ext uri="{FF2B5EF4-FFF2-40B4-BE49-F238E27FC236}">
                  <a16:creationId xmlns:a16="http://schemas.microsoft.com/office/drawing/2014/main" id="{5E19FEBC-8C03-4401-A055-EC8022874398}"/>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8" name="椭圆 37">
              <a:extLst>
                <a:ext uri="{FF2B5EF4-FFF2-40B4-BE49-F238E27FC236}">
                  <a16:creationId xmlns:a16="http://schemas.microsoft.com/office/drawing/2014/main" id="{B1F3D122-99B5-4EF3-AEA9-8222D904309C}"/>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9" name="椭圆 38">
              <a:extLst>
                <a:ext uri="{FF2B5EF4-FFF2-40B4-BE49-F238E27FC236}">
                  <a16:creationId xmlns:a16="http://schemas.microsoft.com/office/drawing/2014/main" id="{A7C2858A-ABAF-4E1D-857C-E4FBB1A25CB8}"/>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0" name="椭圆 39">
              <a:extLst>
                <a:ext uri="{FF2B5EF4-FFF2-40B4-BE49-F238E27FC236}">
                  <a16:creationId xmlns:a16="http://schemas.microsoft.com/office/drawing/2014/main" id="{B39211A6-95A4-4204-998F-FDA4506D1752}"/>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4" name="文本框 3">
            <a:extLst>
              <a:ext uri="{FF2B5EF4-FFF2-40B4-BE49-F238E27FC236}">
                <a16:creationId xmlns:a16="http://schemas.microsoft.com/office/drawing/2014/main" id="{C8F6DA45-F310-45F9-86DD-09AA3F70D003}"/>
              </a:ext>
            </a:extLst>
          </p:cNvPr>
          <p:cNvSpPr txBox="1"/>
          <p:nvPr/>
        </p:nvSpPr>
        <p:spPr>
          <a:xfrm>
            <a:off x="586827" y="1138087"/>
            <a:ext cx="10566947" cy="1137556"/>
          </a:xfrm>
          <a:prstGeom prst="rect">
            <a:avLst/>
          </a:prstGeom>
          <a:noFill/>
        </p:spPr>
        <p:txBody>
          <a:bodyPr wrap="square" rtlCol="0">
            <a:spAutoFit/>
          </a:bodyPr>
          <a:lstStyle/>
          <a:p>
            <a:pPr>
              <a:lnSpc>
                <a:spcPct val="130000"/>
              </a:lnSpc>
              <a:spcBef>
                <a:spcPts val="600"/>
              </a:spcBef>
            </a:pPr>
            <a:r>
              <a:rPr lang="en-US" altLang="zh-CN" dirty="0"/>
              <a:t>K</a:t>
            </a:r>
            <a:r>
              <a:rPr lang="zh-CN" altLang="en-US" dirty="0"/>
              <a:t>近邻算法（</a:t>
            </a:r>
            <a:r>
              <a:rPr lang="en-US" altLang="zh-CN" dirty="0"/>
              <a:t>K-</a:t>
            </a:r>
            <a:r>
              <a:rPr lang="en-US" altLang="zh-CN" dirty="0" err="1"/>
              <a:t>NearestNeighbor</a:t>
            </a:r>
            <a:r>
              <a:rPr lang="zh-CN" altLang="en-US" dirty="0"/>
              <a:t>），最简单的聚类算法之一，方法在确定分类决策上只依据最邻近的一个或者几个样本的类别来决定待分样本所属的类别，因此只与少量的相邻样本有关，故对于类域的交叉或重叠较多的待分样本集来说，</a:t>
            </a:r>
            <a:r>
              <a:rPr lang="en-US" altLang="zh-CN" dirty="0" err="1"/>
              <a:t>kNN</a:t>
            </a:r>
            <a:r>
              <a:rPr lang="zh-CN" altLang="en-US" dirty="0"/>
              <a:t>方法较其他方法更为适合，同时该算法也是一种无监督学习算法。</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FC930B01-2995-4BD6-A9E8-F4B82D500377}"/>
              </a:ext>
            </a:extLst>
          </p:cNvPr>
          <p:cNvSpPr txBox="1"/>
          <p:nvPr/>
        </p:nvSpPr>
        <p:spPr>
          <a:xfrm>
            <a:off x="586827" y="3326953"/>
            <a:ext cx="8371687" cy="854401"/>
          </a:xfrm>
          <a:prstGeom prst="rect">
            <a:avLst/>
          </a:prstGeom>
          <a:noFill/>
        </p:spPr>
        <p:txBody>
          <a:bodyPr wrap="square" rtlCol="0">
            <a:spAutoFit/>
          </a:bodyPr>
          <a:lstStyle/>
          <a:p>
            <a:pPr>
              <a:lnSpc>
                <a:spcPct val="130000"/>
              </a:lnSpc>
              <a:spcBef>
                <a:spcPts val="600"/>
              </a:spcBef>
            </a:pPr>
            <a:r>
              <a:rPr lang="en-US" altLang="zh-CN" b="1" dirty="0">
                <a:sym typeface="+mn-lt"/>
              </a:rPr>
              <a:t>1</a:t>
            </a:r>
            <a:r>
              <a:rPr lang="zh-CN" altLang="en-US" b="1" dirty="0">
                <a:sym typeface="+mn-lt"/>
              </a:rPr>
              <a:t>）简单</a:t>
            </a:r>
            <a:r>
              <a:rPr lang="zh-CN" altLang="en-US" dirty="0">
                <a:sym typeface="+mn-lt"/>
              </a:rPr>
              <a:t>，</a:t>
            </a:r>
            <a:r>
              <a:rPr lang="zh-CN" altLang="en-US" b="1" dirty="0"/>
              <a:t>易于理解，易于实现，无需估计参数；</a:t>
            </a:r>
            <a:endParaRPr lang="en-US" altLang="zh-CN" b="1" dirty="0"/>
          </a:p>
          <a:p>
            <a:pPr>
              <a:lnSpc>
                <a:spcPct val="130000"/>
              </a:lnSpc>
              <a:spcBef>
                <a:spcPts val="600"/>
              </a:spcBef>
            </a:pPr>
            <a:r>
              <a:rPr lang="en-US" altLang="zh-CN" b="1" dirty="0"/>
              <a:t>2</a:t>
            </a:r>
            <a:r>
              <a:rPr lang="zh-CN" altLang="en-US" b="1" dirty="0"/>
              <a:t>）</a:t>
            </a:r>
            <a:r>
              <a:rPr lang="zh-CN" altLang="en-US" dirty="0"/>
              <a:t>特别适合于多分类问题</a:t>
            </a:r>
            <a:endParaRPr lang="en-US" altLang="zh-CN" b="1" dirty="0">
              <a:sym typeface="+mn-lt"/>
            </a:endParaRPr>
          </a:p>
        </p:txBody>
      </p:sp>
      <p:grpSp>
        <p:nvGrpSpPr>
          <p:cNvPr id="47" name="组合 14">
            <a:extLst>
              <a:ext uri="{FF2B5EF4-FFF2-40B4-BE49-F238E27FC236}">
                <a16:creationId xmlns:a16="http://schemas.microsoft.com/office/drawing/2014/main" id="{3CB7F65F-398E-4852-B8C5-7208E61E1733}"/>
              </a:ext>
            </a:extLst>
          </p:cNvPr>
          <p:cNvGrpSpPr/>
          <p:nvPr/>
        </p:nvGrpSpPr>
        <p:grpSpPr>
          <a:xfrm>
            <a:off x="451123" y="4524706"/>
            <a:ext cx="2710400" cy="509896"/>
            <a:chOff x="888096" y="1000203"/>
            <a:chExt cx="4259825" cy="944066"/>
          </a:xfrm>
        </p:grpSpPr>
        <p:sp>
          <p:nvSpPr>
            <p:cNvPr id="48" name="矩形 47">
              <a:extLst>
                <a:ext uri="{FF2B5EF4-FFF2-40B4-BE49-F238E27FC236}">
                  <a16:creationId xmlns:a16="http://schemas.microsoft.com/office/drawing/2014/main" id="{697759E4-EEC3-4E58-B82D-E98CB987E28F}"/>
                </a:ext>
              </a:extLst>
            </p:cNvPr>
            <p:cNvSpPr/>
            <p:nvPr/>
          </p:nvSpPr>
          <p:spPr>
            <a:xfrm>
              <a:off x="917663" y="1020300"/>
              <a:ext cx="4199466"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r>
                <a:rPr lang="zh-CN" altLang="en-US" kern="0" dirty="0">
                  <a:latin typeface="Segoe UI"/>
                  <a:ea typeface="微软雅黑"/>
                </a:rPr>
                <a:t>    该算法的缺点？</a:t>
              </a:r>
            </a:p>
          </p:txBody>
        </p:sp>
        <p:sp>
          <p:nvSpPr>
            <p:cNvPr id="49" name="椭圆 48">
              <a:extLst>
                <a:ext uri="{FF2B5EF4-FFF2-40B4-BE49-F238E27FC236}">
                  <a16:creationId xmlns:a16="http://schemas.microsoft.com/office/drawing/2014/main" id="{87BE6F3F-FA30-49A2-B976-575DDA1789AE}"/>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0" name="椭圆 49">
              <a:extLst>
                <a:ext uri="{FF2B5EF4-FFF2-40B4-BE49-F238E27FC236}">
                  <a16:creationId xmlns:a16="http://schemas.microsoft.com/office/drawing/2014/main" id="{844F35BC-5F44-4AC2-AFB6-1E68B8EE484F}"/>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1" name="椭圆 50">
              <a:extLst>
                <a:ext uri="{FF2B5EF4-FFF2-40B4-BE49-F238E27FC236}">
                  <a16:creationId xmlns:a16="http://schemas.microsoft.com/office/drawing/2014/main" id="{B4CD8667-748F-44F2-BCE0-DE9D6069BF8F}"/>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52" name="椭圆 51">
              <a:extLst>
                <a:ext uri="{FF2B5EF4-FFF2-40B4-BE49-F238E27FC236}">
                  <a16:creationId xmlns:a16="http://schemas.microsoft.com/office/drawing/2014/main" id="{300C7514-21D9-416E-90F1-4519CAB3AA59}"/>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grpSp>
      <p:sp>
        <p:nvSpPr>
          <p:cNvPr id="53" name="矩形 52">
            <a:extLst>
              <a:ext uri="{FF2B5EF4-FFF2-40B4-BE49-F238E27FC236}">
                <a16:creationId xmlns:a16="http://schemas.microsoft.com/office/drawing/2014/main" id="{36622FDF-9B45-460C-B8A4-4E1145F384B0}"/>
              </a:ext>
            </a:extLst>
          </p:cNvPr>
          <p:cNvSpPr/>
          <p:nvPr/>
        </p:nvSpPr>
        <p:spPr>
          <a:xfrm>
            <a:off x="586827" y="5303956"/>
            <a:ext cx="10580319" cy="417358"/>
          </a:xfrm>
          <a:prstGeom prst="rect">
            <a:avLst/>
          </a:prstGeom>
        </p:spPr>
        <p:txBody>
          <a:bodyPr wrap="square">
            <a:spAutoFit/>
          </a:bodyPr>
          <a:lstStyle/>
          <a:p>
            <a:pPr>
              <a:lnSpc>
                <a:spcPct val="130000"/>
              </a:lnSpc>
            </a:pPr>
            <a:r>
              <a:rPr lang="en-US" altLang="zh-CN" dirty="0"/>
              <a:t>1</a:t>
            </a:r>
            <a:r>
              <a:rPr lang="zh-CN" altLang="en-US" dirty="0"/>
              <a:t>）算法的估计误差比较大，预测结果会对近邻点十分敏感，而</a:t>
            </a:r>
            <a:r>
              <a:rPr lang="en-US" altLang="zh-CN" dirty="0"/>
              <a:t>k</a:t>
            </a:r>
            <a:r>
              <a:rPr lang="zh-CN" altLang="en-US" dirty="0"/>
              <a:t>值过小容易导致</a:t>
            </a:r>
            <a:r>
              <a:rPr lang="en-US" altLang="zh-CN" dirty="0"/>
              <a:t>KNN</a:t>
            </a:r>
            <a:r>
              <a:rPr lang="zh-CN" altLang="en-US" dirty="0"/>
              <a:t>算法的过拟合</a:t>
            </a:r>
            <a:endParaRPr lang="en-US" altLang="zh-CN" dirty="0"/>
          </a:p>
        </p:txBody>
      </p:sp>
      <p:sp>
        <p:nvSpPr>
          <p:cNvPr id="54" name="文本框 53">
            <a:extLst>
              <a:ext uri="{FF2B5EF4-FFF2-40B4-BE49-F238E27FC236}">
                <a16:creationId xmlns:a16="http://schemas.microsoft.com/office/drawing/2014/main" id="{F0F237E0-337A-49C9-B5AB-D47374219BA8}"/>
              </a:ext>
            </a:extLst>
          </p:cNvPr>
          <p:cNvSpPr txBox="1"/>
          <p:nvPr/>
        </p:nvSpPr>
        <p:spPr>
          <a:xfrm>
            <a:off x="586826" y="5899040"/>
            <a:ext cx="10216291" cy="777457"/>
          </a:xfrm>
          <a:prstGeom prst="rect">
            <a:avLst/>
          </a:prstGeom>
          <a:noFill/>
        </p:spPr>
        <p:txBody>
          <a:bodyPr wrap="square" rtlCol="0">
            <a:spAutoFit/>
          </a:bodyPr>
          <a:lstStyle/>
          <a:p>
            <a:pPr>
              <a:lnSpc>
                <a:spcPct val="130000"/>
              </a:lnSpc>
              <a:spcBef>
                <a:spcPts val="600"/>
              </a:spcBef>
            </a:pPr>
            <a:r>
              <a:rPr lang="en-US" altLang="zh-CN" dirty="0"/>
              <a:t>2</a:t>
            </a:r>
            <a:r>
              <a:rPr lang="zh-CN" altLang="en-US" dirty="0"/>
              <a:t>）如果</a:t>
            </a:r>
            <a:r>
              <a:rPr lang="en-US" altLang="zh-CN" dirty="0"/>
              <a:t>k</a:t>
            </a:r>
            <a:r>
              <a:rPr lang="zh-CN" altLang="en-US" dirty="0"/>
              <a:t>值选择较大的话，距离较远的训练样本也能够对实例预测结果产生影响。这时候，模型相对比较鲁莽</a:t>
            </a: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0ECC572-5FFB-4CD0-9BD7-7623E7264288}"/>
              </a:ext>
            </a:extLst>
          </p:cNvPr>
          <p:cNvSpPr>
            <a:spLocks noGrp="1"/>
          </p:cNvSpPr>
          <p:nvPr>
            <p:ph type="body" sz="quarter" idx="10"/>
          </p:nvPr>
        </p:nvSpPr>
        <p:spPr/>
        <p:txBody>
          <a:bodyPr/>
          <a:lstStyle/>
          <a:p>
            <a:r>
              <a:rPr lang="en-US" altLang="zh-CN" dirty="0"/>
              <a:t>KNN</a:t>
            </a:r>
            <a:endParaRPr lang="zh-CN" altLang="en-US" dirty="0"/>
          </a:p>
        </p:txBody>
      </p:sp>
      <p:pic>
        <p:nvPicPr>
          <p:cNvPr id="4" name="图片 3">
            <a:extLst>
              <a:ext uri="{FF2B5EF4-FFF2-40B4-BE49-F238E27FC236}">
                <a16:creationId xmlns:a16="http://schemas.microsoft.com/office/drawing/2014/main" id="{B6C26272-D5F6-46A7-A366-D788FDBB97FD}"/>
              </a:ext>
            </a:extLst>
          </p:cNvPr>
          <p:cNvPicPr>
            <a:picLocks noChangeAspect="1"/>
          </p:cNvPicPr>
          <p:nvPr/>
        </p:nvPicPr>
        <p:blipFill>
          <a:blip r:embed="rId3"/>
          <a:stretch>
            <a:fillRect/>
          </a:stretch>
        </p:blipFill>
        <p:spPr>
          <a:xfrm>
            <a:off x="371475" y="1214437"/>
            <a:ext cx="6104739" cy="4429125"/>
          </a:xfrm>
          <a:prstGeom prst="rect">
            <a:avLst/>
          </a:prstGeom>
        </p:spPr>
      </p:pic>
      <p:sp>
        <p:nvSpPr>
          <p:cNvPr id="5" name="文本框 4">
            <a:extLst>
              <a:ext uri="{FF2B5EF4-FFF2-40B4-BE49-F238E27FC236}">
                <a16:creationId xmlns:a16="http://schemas.microsoft.com/office/drawing/2014/main" id="{3E2C8290-5D3D-4C29-9991-6CACBBC279F3}"/>
              </a:ext>
            </a:extLst>
          </p:cNvPr>
          <p:cNvSpPr txBox="1"/>
          <p:nvPr/>
        </p:nvSpPr>
        <p:spPr>
          <a:xfrm>
            <a:off x="7598004" y="1467067"/>
            <a:ext cx="2492990" cy="742319"/>
          </a:xfrm>
          <a:prstGeom prst="rect">
            <a:avLst/>
          </a:prstGeom>
          <a:noFill/>
        </p:spPr>
        <p:txBody>
          <a:bodyPr wrap="none" rtlCol="0">
            <a:spAutoFit/>
          </a:bodyPr>
          <a:lstStyle/>
          <a:p>
            <a:pPr>
              <a:lnSpc>
                <a:spcPct val="130000"/>
              </a:lnSpc>
              <a:spcBef>
                <a:spcPts val="600"/>
              </a:spcBef>
            </a:pPr>
            <a:r>
              <a:rPr lang="zh-CN" altLang="en-US" sz="3600" kern="0" dirty="0">
                <a:latin typeface="微软雅黑" panose="020B0503020204020204" pitchFamily="34" charset="-122"/>
                <a:ea typeface="微软雅黑" panose="020B0503020204020204" pitchFamily="34" charset="-122"/>
                <a:cs typeface="+mn-ea"/>
                <a:sym typeface="+mn-lt"/>
              </a:rPr>
              <a:t>欧氏距离：</a:t>
            </a:r>
          </a:p>
        </p:txBody>
      </p:sp>
      <p:pic>
        <p:nvPicPr>
          <p:cNvPr id="10" name="图片 9">
            <a:extLst>
              <a:ext uri="{FF2B5EF4-FFF2-40B4-BE49-F238E27FC236}">
                <a16:creationId xmlns:a16="http://schemas.microsoft.com/office/drawing/2014/main" id="{0720D439-FEA5-4893-B841-0303DF8CE466}"/>
              </a:ext>
            </a:extLst>
          </p:cNvPr>
          <p:cNvPicPr>
            <a:picLocks noChangeAspect="1"/>
          </p:cNvPicPr>
          <p:nvPr/>
        </p:nvPicPr>
        <p:blipFill>
          <a:blip r:embed="rId4"/>
          <a:stretch>
            <a:fillRect/>
          </a:stretch>
        </p:blipFill>
        <p:spPr>
          <a:xfrm>
            <a:off x="6892417" y="3064398"/>
            <a:ext cx="3686175" cy="1847850"/>
          </a:xfrm>
          <a:prstGeom prst="rect">
            <a:avLst/>
          </a:prstGeom>
        </p:spPr>
      </p:pic>
    </p:spTree>
    <p:extLst>
      <p:ext uri="{BB962C8B-B14F-4D97-AF65-F5344CB8AC3E}">
        <p14:creationId xmlns:p14="http://schemas.microsoft.com/office/powerpoint/2010/main" val="29218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
          <p:cNvGrpSpPr>
            <a:grpSpLocks noChangeAspect="1"/>
          </p:cNvGrpSpPr>
          <p:nvPr/>
        </p:nvGrpSpPr>
        <p:grpSpPr bwMode="auto">
          <a:xfrm>
            <a:off x="5615031" y="790212"/>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grpSp>
        <p:nvGrpSpPr>
          <p:cNvPr id="122" name="Group 121"/>
          <p:cNvGrpSpPr>
            <a:grpSpLocks noChangeAspect="1"/>
          </p:cNvGrpSpPr>
          <p:nvPr/>
        </p:nvGrpSpPr>
        <p:grpSpPr bwMode="auto">
          <a:xfrm>
            <a:off x="1331129" y="802130"/>
            <a:ext cx="754758" cy="642396"/>
            <a:chOff x="515" y="3088"/>
            <a:chExt cx="665" cy="566"/>
          </a:xfrm>
          <a:solidFill>
            <a:schemeClr val="tx1"/>
          </a:solidFill>
        </p:grpSpPr>
        <p:sp>
          <p:nvSpPr>
            <p:cNvPr id="123"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5"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6"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grpSp>
        <p:nvGrpSpPr>
          <p:cNvPr id="132" name="Group 32"/>
          <p:cNvGrpSpPr>
            <a:grpSpLocks noChangeAspect="1"/>
          </p:cNvGrpSpPr>
          <p:nvPr/>
        </p:nvGrpSpPr>
        <p:grpSpPr bwMode="auto">
          <a:xfrm>
            <a:off x="9725896" y="797590"/>
            <a:ext cx="907980" cy="644666"/>
            <a:chOff x="4354" y="1098"/>
            <a:chExt cx="800" cy="568"/>
          </a:xfrm>
          <a:solidFill>
            <a:schemeClr val="tx1"/>
          </a:solidFill>
        </p:grpSpPr>
        <p:sp>
          <p:nvSpPr>
            <p:cNvPr id="133"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4"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dirty="0">
                <a:solidFill>
                  <a:prstClr val="white"/>
                </a:solidFill>
                <a:latin typeface="Segoe UI"/>
                <a:ea typeface="微软雅黑"/>
              </a:endParaRPr>
            </a:p>
          </p:txBody>
        </p:sp>
        <p:sp>
          <p:nvSpPr>
            <p:cNvPr id="135"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6"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7"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8"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pic>
        <p:nvPicPr>
          <p:cNvPr id="2" name="图片 1">
            <a:extLst>
              <a:ext uri="{FF2B5EF4-FFF2-40B4-BE49-F238E27FC236}">
                <a16:creationId xmlns:a16="http://schemas.microsoft.com/office/drawing/2014/main" id="{4FA06A2D-A82F-44EA-BB56-ED63306498EF}"/>
              </a:ext>
            </a:extLst>
          </p:cNvPr>
          <p:cNvPicPr>
            <a:picLocks noChangeAspect="1"/>
          </p:cNvPicPr>
          <p:nvPr/>
        </p:nvPicPr>
        <p:blipFill>
          <a:blip r:embed="rId3"/>
          <a:stretch>
            <a:fillRect/>
          </a:stretch>
        </p:blipFill>
        <p:spPr>
          <a:xfrm>
            <a:off x="732855" y="1953858"/>
            <a:ext cx="10813072" cy="4231967"/>
          </a:xfrm>
          <a:prstGeom prst="rect">
            <a:avLst/>
          </a:prstGeom>
        </p:spPr>
      </p:pic>
    </p:spTree>
    <p:extLst>
      <p:ext uri="{BB962C8B-B14F-4D97-AF65-F5344CB8AC3E}">
        <p14:creationId xmlns:p14="http://schemas.microsoft.com/office/powerpoint/2010/main" val="16629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11A685-8A0F-44F4-A542-C6BFF30B3DE1}"/>
              </a:ext>
            </a:extLst>
          </p:cNvPr>
          <p:cNvPicPr>
            <a:picLocks noChangeAspect="1"/>
          </p:cNvPicPr>
          <p:nvPr/>
        </p:nvPicPr>
        <p:blipFill>
          <a:blip r:embed="rId3"/>
          <a:stretch>
            <a:fillRect/>
          </a:stretch>
        </p:blipFill>
        <p:spPr>
          <a:xfrm>
            <a:off x="571500" y="367646"/>
            <a:ext cx="11049000" cy="6237942"/>
          </a:xfrm>
          <a:prstGeom prst="rect">
            <a:avLst/>
          </a:prstGeom>
        </p:spPr>
      </p:pic>
    </p:spTree>
    <p:extLst>
      <p:ext uri="{BB962C8B-B14F-4D97-AF65-F5344CB8AC3E}">
        <p14:creationId xmlns:p14="http://schemas.microsoft.com/office/powerpoint/2010/main" val="164034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ADDB95-8F83-4B7D-8835-DF23B000BEF7}"/>
              </a:ext>
            </a:extLst>
          </p:cNvPr>
          <p:cNvPicPr>
            <a:picLocks noChangeAspect="1"/>
          </p:cNvPicPr>
          <p:nvPr/>
        </p:nvPicPr>
        <p:blipFill>
          <a:blip r:embed="rId3"/>
          <a:stretch>
            <a:fillRect/>
          </a:stretch>
        </p:blipFill>
        <p:spPr>
          <a:xfrm>
            <a:off x="384020" y="285161"/>
            <a:ext cx="11423960" cy="6287678"/>
          </a:xfrm>
          <a:prstGeom prst="rect">
            <a:avLst/>
          </a:prstGeom>
        </p:spPr>
      </p:pic>
    </p:spTree>
    <p:extLst>
      <p:ext uri="{BB962C8B-B14F-4D97-AF65-F5344CB8AC3E}">
        <p14:creationId xmlns:p14="http://schemas.microsoft.com/office/powerpoint/2010/main" val="323238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KNN</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231836" y="797620"/>
            <a:ext cx="7539792" cy="1074822"/>
          </a:xfrm>
        </p:spPr>
        <p:txBody>
          <a:bodyPr/>
          <a:lstStyle/>
          <a:p>
            <a:r>
              <a:rPr lang="zh-CN" altLang="en-US" dirty="0">
                <a:solidFill>
                  <a:srgbClr val="000000"/>
                </a:solidFill>
                <a:latin typeface="Segoe UI"/>
                <a:ea typeface="微软雅黑" charset="0"/>
              </a:rPr>
              <a:t>运行结果</a:t>
            </a:r>
            <a:endParaRPr lang="en-US" altLang="zh-CN" dirty="0">
              <a:solidFill>
                <a:srgbClr val="000000"/>
              </a:solidFill>
              <a:latin typeface="Segoe UI"/>
              <a:ea typeface="微软雅黑" charset="0"/>
            </a:endParaRPr>
          </a:p>
          <a:p>
            <a:endParaRPr lang="zh-CN" altLang="en-US" dirty="0">
              <a:solidFill>
                <a:srgbClr val="000000"/>
              </a:solidFill>
              <a:latin typeface="Segoe UI"/>
              <a:ea typeface="微软雅黑" charset="0"/>
            </a:endParaRPr>
          </a:p>
        </p:txBody>
      </p:sp>
      <p:pic>
        <p:nvPicPr>
          <p:cNvPr id="8" name="图片 7">
            <a:extLst>
              <a:ext uri="{FF2B5EF4-FFF2-40B4-BE49-F238E27FC236}">
                <a16:creationId xmlns:a16="http://schemas.microsoft.com/office/drawing/2014/main" id="{2ED309B2-1E62-4774-8FE2-7BF47042D906}"/>
              </a:ext>
            </a:extLst>
          </p:cNvPr>
          <p:cNvPicPr>
            <a:picLocks noChangeAspect="1"/>
          </p:cNvPicPr>
          <p:nvPr/>
        </p:nvPicPr>
        <p:blipFill>
          <a:blip r:embed="rId3"/>
          <a:stretch>
            <a:fillRect/>
          </a:stretch>
        </p:blipFill>
        <p:spPr>
          <a:xfrm>
            <a:off x="974536" y="1715286"/>
            <a:ext cx="2514600" cy="1447800"/>
          </a:xfrm>
          <a:prstGeom prst="rect">
            <a:avLst/>
          </a:prstGeom>
        </p:spPr>
      </p:pic>
      <p:sp>
        <p:nvSpPr>
          <p:cNvPr id="9" name="文本框 8">
            <a:extLst>
              <a:ext uri="{FF2B5EF4-FFF2-40B4-BE49-F238E27FC236}">
                <a16:creationId xmlns:a16="http://schemas.microsoft.com/office/drawing/2014/main" id="{91814966-C7CC-4851-8732-2D1ED63B6739}"/>
              </a:ext>
            </a:extLst>
          </p:cNvPr>
          <p:cNvSpPr txBox="1"/>
          <p:nvPr/>
        </p:nvSpPr>
        <p:spPr>
          <a:xfrm>
            <a:off x="1849224" y="6060380"/>
            <a:ext cx="80182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K = 3</a:t>
            </a:r>
            <a:endParaRPr lang="zh-CN" altLang="en-US" b="1" kern="0" dirty="0">
              <a:latin typeface="微软雅黑" panose="020B0503020204020204" pitchFamily="34" charset="-122"/>
              <a:ea typeface="微软雅黑" panose="020B0503020204020204" pitchFamily="34" charset="-122"/>
              <a:cs typeface="+mn-ea"/>
              <a:sym typeface="+mn-lt"/>
            </a:endParaRPr>
          </a:p>
        </p:txBody>
      </p:sp>
      <p:pic>
        <p:nvPicPr>
          <p:cNvPr id="10" name="图片 9">
            <a:extLst>
              <a:ext uri="{FF2B5EF4-FFF2-40B4-BE49-F238E27FC236}">
                <a16:creationId xmlns:a16="http://schemas.microsoft.com/office/drawing/2014/main" id="{CD971888-6C47-4A7F-AC03-A58DD2DF4F22}"/>
              </a:ext>
            </a:extLst>
          </p:cNvPr>
          <p:cNvPicPr>
            <a:picLocks noChangeAspect="1"/>
          </p:cNvPicPr>
          <p:nvPr/>
        </p:nvPicPr>
        <p:blipFill>
          <a:blip r:embed="rId4"/>
          <a:stretch>
            <a:fillRect/>
          </a:stretch>
        </p:blipFill>
        <p:spPr>
          <a:xfrm>
            <a:off x="4445474" y="1677186"/>
            <a:ext cx="2784885" cy="1524000"/>
          </a:xfrm>
          <a:prstGeom prst="rect">
            <a:avLst/>
          </a:prstGeom>
        </p:spPr>
      </p:pic>
      <p:sp>
        <p:nvSpPr>
          <p:cNvPr id="12" name="文本框 11">
            <a:extLst>
              <a:ext uri="{FF2B5EF4-FFF2-40B4-BE49-F238E27FC236}">
                <a16:creationId xmlns:a16="http://schemas.microsoft.com/office/drawing/2014/main" id="{6E3ED79A-9403-41D0-9C94-D34E93039F6B}"/>
              </a:ext>
            </a:extLst>
          </p:cNvPr>
          <p:cNvSpPr txBox="1"/>
          <p:nvPr/>
        </p:nvSpPr>
        <p:spPr>
          <a:xfrm>
            <a:off x="9497339" y="3429000"/>
            <a:ext cx="80182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K = 4</a:t>
            </a:r>
            <a:endParaRPr lang="zh-CN" altLang="en-US" b="1" kern="0" dirty="0">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F29652AA-C997-4E11-846E-A85D82A3B70B}"/>
              </a:ext>
            </a:extLst>
          </p:cNvPr>
          <p:cNvPicPr>
            <a:picLocks noChangeAspect="1"/>
          </p:cNvPicPr>
          <p:nvPr/>
        </p:nvPicPr>
        <p:blipFill>
          <a:blip r:embed="rId5"/>
          <a:stretch>
            <a:fillRect/>
          </a:stretch>
        </p:blipFill>
        <p:spPr>
          <a:xfrm>
            <a:off x="8579039" y="1658136"/>
            <a:ext cx="2638425" cy="1504950"/>
          </a:xfrm>
          <a:prstGeom prst="rect">
            <a:avLst/>
          </a:prstGeom>
        </p:spPr>
      </p:pic>
      <p:sp>
        <p:nvSpPr>
          <p:cNvPr id="14" name="文本框 13">
            <a:extLst>
              <a:ext uri="{FF2B5EF4-FFF2-40B4-BE49-F238E27FC236}">
                <a16:creationId xmlns:a16="http://schemas.microsoft.com/office/drawing/2014/main" id="{E1766CA9-6FE4-499C-82BC-237096F00808}"/>
              </a:ext>
            </a:extLst>
          </p:cNvPr>
          <p:cNvSpPr txBox="1"/>
          <p:nvPr/>
        </p:nvSpPr>
        <p:spPr>
          <a:xfrm>
            <a:off x="5708810" y="3445840"/>
            <a:ext cx="80182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K = 4</a:t>
            </a:r>
            <a:endParaRPr lang="zh-CN" altLang="en-US" b="1" kern="0" dirty="0">
              <a:latin typeface="微软雅黑" panose="020B0503020204020204" pitchFamily="34" charset="-122"/>
              <a:ea typeface="微软雅黑" panose="020B0503020204020204" pitchFamily="34" charset="-122"/>
              <a:cs typeface="+mn-ea"/>
              <a:sym typeface="+mn-lt"/>
            </a:endParaRPr>
          </a:p>
        </p:txBody>
      </p:sp>
      <p:pic>
        <p:nvPicPr>
          <p:cNvPr id="15" name="图片 14">
            <a:extLst>
              <a:ext uri="{FF2B5EF4-FFF2-40B4-BE49-F238E27FC236}">
                <a16:creationId xmlns:a16="http://schemas.microsoft.com/office/drawing/2014/main" id="{0D5B34FA-989E-4E8D-ADF0-801ED8DFA6B7}"/>
              </a:ext>
            </a:extLst>
          </p:cNvPr>
          <p:cNvPicPr>
            <a:picLocks noChangeAspect="1"/>
          </p:cNvPicPr>
          <p:nvPr/>
        </p:nvPicPr>
        <p:blipFill>
          <a:blip r:embed="rId6"/>
          <a:stretch>
            <a:fillRect/>
          </a:stretch>
        </p:blipFill>
        <p:spPr>
          <a:xfrm>
            <a:off x="1007985" y="4171171"/>
            <a:ext cx="2677896" cy="1628775"/>
          </a:xfrm>
          <a:prstGeom prst="rect">
            <a:avLst/>
          </a:prstGeom>
        </p:spPr>
      </p:pic>
      <p:sp>
        <p:nvSpPr>
          <p:cNvPr id="16" name="文本框 15">
            <a:extLst>
              <a:ext uri="{FF2B5EF4-FFF2-40B4-BE49-F238E27FC236}">
                <a16:creationId xmlns:a16="http://schemas.microsoft.com/office/drawing/2014/main" id="{A29CD233-D1A5-414E-8240-BFD4A68FB3F9}"/>
              </a:ext>
            </a:extLst>
          </p:cNvPr>
          <p:cNvSpPr txBox="1"/>
          <p:nvPr/>
        </p:nvSpPr>
        <p:spPr>
          <a:xfrm>
            <a:off x="1849224" y="3439384"/>
            <a:ext cx="80182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K = 4</a:t>
            </a:r>
            <a:endParaRPr lang="zh-CN" altLang="en-US" b="1" kern="0" dirty="0">
              <a:latin typeface="微软雅黑" panose="020B0503020204020204" pitchFamily="34" charset="-122"/>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EE191C31-DCBB-46B7-99E3-508182D46AB8}"/>
              </a:ext>
            </a:extLst>
          </p:cNvPr>
          <p:cNvPicPr>
            <a:picLocks noChangeAspect="1"/>
          </p:cNvPicPr>
          <p:nvPr/>
        </p:nvPicPr>
        <p:blipFill>
          <a:blip r:embed="rId7"/>
          <a:stretch>
            <a:fillRect/>
          </a:stretch>
        </p:blipFill>
        <p:spPr>
          <a:xfrm>
            <a:off x="4633003" y="4228321"/>
            <a:ext cx="2597356" cy="1571625"/>
          </a:xfrm>
          <a:prstGeom prst="rect">
            <a:avLst/>
          </a:prstGeom>
        </p:spPr>
      </p:pic>
      <p:sp>
        <p:nvSpPr>
          <p:cNvPr id="18" name="文本框 17">
            <a:extLst>
              <a:ext uri="{FF2B5EF4-FFF2-40B4-BE49-F238E27FC236}">
                <a16:creationId xmlns:a16="http://schemas.microsoft.com/office/drawing/2014/main" id="{D17CE8DE-5641-4D0C-A04F-0166C4FDB147}"/>
              </a:ext>
            </a:extLst>
          </p:cNvPr>
          <p:cNvSpPr txBox="1"/>
          <p:nvPr/>
        </p:nvSpPr>
        <p:spPr>
          <a:xfrm>
            <a:off x="5686814" y="6021618"/>
            <a:ext cx="80182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K = 3</a:t>
            </a:r>
            <a:endParaRPr lang="zh-CN" altLang="en-US" b="1" kern="0" dirty="0">
              <a:latin typeface="微软雅黑" panose="020B0503020204020204" pitchFamily="34" charset="-122"/>
              <a:ea typeface="微软雅黑" panose="020B0503020204020204" pitchFamily="34" charset="-122"/>
              <a:cs typeface="+mn-ea"/>
              <a:sym typeface="+mn-lt"/>
            </a:endParaRPr>
          </a:p>
        </p:txBody>
      </p:sp>
      <p:pic>
        <p:nvPicPr>
          <p:cNvPr id="19" name="图片 18">
            <a:extLst>
              <a:ext uri="{FF2B5EF4-FFF2-40B4-BE49-F238E27FC236}">
                <a16:creationId xmlns:a16="http://schemas.microsoft.com/office/drawing/2014/main" id="{0B297452-79C5-4F0C-8A70-694445155CA1}"/>
              </a:ext>
            </a:extLst>
          </p:cNvPr>
          <p:cNvPicPr>
            <a:picLocks noChangeAspect="1"/>
          </p:cNvPicPr>
          <p:nvPr/>
        </p:nvPicPr>
        <p:blipFill>
          <a:blip r:embed="rId8"/>
          <a:stretch>
            <a:fillRect/>
          </a:stretch>
        </p:blipFill>
        <p:spPr>
          <a:xfrm>
            <a:off x="8655672" y="4277444"/>
            <a:ext cx="2686050" cy="1543050"/>
          </a:xfrm>
          <a:prstGeom prst="rect">
            <a:avLst/>
          </a:prstGeom>
        </p:spPr>
      </p:pic>
      <p:sp>
        <p:nvSpPr>
          <p:cNvPr id="20" name="文本框 19">
            <a:extLst>
              <a:ext uri="{FF2B5EF4-FFF2-40B4-BE49-F238E27FC236}">
                <a16:creationId xmlns:a16="http://schemas.microsoft.com/office/drawing/2014/main" id="{55DDD26A-C041-481B-888B-F92EAA5D96A7}"/>
              </a:ext>
            </a:extLst>
          </p:cNvPr>
          <p:cNvSpPr txBox="1"/>
          <p:nvPr/>
        </p:nvSpPr>
        <p:spPr>
          <a:xfrm>
            <a:off x="9497339" y="6078413"/>
            <a:ext cx="80182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K = 3</a:t>
            </a:r>
            <a:endParaRPr lang="zh-CN" altLang="en-US" b="1"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34627777"/>
      </p:ext>
    </p:extLst>
  </p:cSld>
  <p:clrMapOvr>
    <a:masterClrMapping/>
  </p:clrMapOvr>
  <p:transition spd="med">
    <p:pull/>
  </p:transition>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TotalTime>
  <Words>770</Words>
  <Application>Microsoft Office PowerPoint</Application>
  <PresentationFormat>宽屏</PresentationFormat>
  <Paragraphs>124</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30</vt:i4>
      </vt:variant>
    </vt:vector>
  </HeadingPairs>
  <TitlesOfParts>
    <vt:vector size="39" baseType="lpstr">
      <vt:lpstr>等线</vt:lpstr>
      <vt:lpstr>微软雅黑</vt:lpstr>
      <vt:lpstr>微软雅黑</vt:lpstr>
      <vt:lpstr>Arial</vt:lpstr>
      <vt:lpstr>Century Gothic</vt:lpstr>
      <vt:lpstr>Segoe UI</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Stay_ With_You</cp:lastModifiedBy>
  <cp:revision>159</cp:revision>
  <dcterms:created xsi:type="dcterms:W3CDTF">2015-08-18T02:51:41Z</dcterms:created>
  <dcterms:modified xsi:type="dcterms:W3CDTF">2020-04-24T12:13:41Z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